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786384" y="1517904"/>
            <a:ext cx="10698480" cy="114300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31520" y="1463040"/>
            <a:ext cx="10698480" cy="1143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4000" b="1">
                <a:solidFill>
                  <a:srgbClr val="FFFFFF"/>
                </a:solidFill>
                <a:latin typeface="Arial"/>
              </a:rPr>
              <a:t>NEW TO TEACHING BUSINESS?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86384" y="2889504"/>
            <a:ext cx="10698480" cy="86868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731520" y="2834640"/>
            <a:ext cx="10698480" cy="86868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2400" b="1">
                <a:solidFill>
                  <a:srgbClr val="FFFFFF"/>
                </a:solidFill>
                <a:latin typeface="Arial"/>
              </a:rPr>
              <a:t>FIVE FIRST LESSONS, READY TO PROJECT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31520" y="3977639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700" b="1">
                <a:solidFill>
                  <a:srgbClr val="6F6F6F"/>
                </a:solidFill>
                <a:latin typeface="Arial"/>
              </a:rPr>
              <a:t>GCSE + A-Level  |  no subject background needed  |  answers included in the pack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Sakari Laajoki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5 - WRITING AN ANSWER THAT SCORES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6F6F6F"/>
                </a:solidFill>
                <a:latin typeface="Arial"/>
              </a:rPr>
              <a:t>Today: The chain of reasoning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12064" y="2432304"/>
            <a:ext cx="2926080" cy="54864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2377440"/>
            <a:ext cx="2926080" cy="54864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STARTER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8640" y="320040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Arial"/>
              </a:rPr>
              <a:t>Explain one benefit to a small bakery of using social media marketing.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Books closed. Pairs. Three answers, then we move.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5 - YOUR TASK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1737360"/>
            <a:ext cx="109728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Choose ONE question:   Q1. Explain one benefit to a busy pizza takeaway of starting home delivery.   Q2. Explain one benefit to a dog-grooming salon with a two-week waiting list of hiring a second groomer.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Build your answer in the frame:  POINT (one clear idea) -&gt; BECAUSE (the reason it is true for THIS business) -&gt; WHICH MEANS (what follows) -&gt; SO (the effect on revenue, costs or profit).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Swap with a partner. Mark against the checklist: names the business / one clear point / two linked steps / ends on the effect. Score out of 4.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Rewrite your weakest link - the one place the chain jumps.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Worksheet 5  |  Answers checked together at the end.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786384" y="1883664"/>
            <a:ext cx="10698480" cy="96012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731520" y="1828800"/>
            <a:ext cx="10698480" cy="96012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ctr"/>
            <a:r>
              <a:rPr sz="2800" b="1">
                <a:solidFill>
                  <a:srgbClr val="FFFFFF"/>
                </a:solidFill>
                <a:latin typeface="Arial"/>
              </a:rPr>
              <a:t>POINT - BECAUSE - WHICH MEANS - SO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31520" y="310896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2B2B2B"/>
                </a:solidFill>
                <a:latin typeface="Arial"/>
              </a:rPr>
              <a:t>Every written answer in this course uses the chain. Copy it into the back of your book.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31520" y="4846320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6F6F6F"/>
                </a:solidFill>
                <a:latin typeface="Arial"/>
              </a:rPr>
              <a:t>Author: Sakari Laajoki - TBS Education Ltd Oy (company number 3614159-3)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731520" y="5212080"/>
            <a:ext cx="106984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50" b="0">
                <a:solidFill>
                  <a:srgbClr val="6F6F6F"/>
                </a:solidFill>
                <a:latin typeface="Arial"/>
              </a:rPr>
              <a:t>(c) 2026 Sakari Laajoki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1 - WHAT DOES A BUSINESS ACTUALLY DO?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6F6F6F"/>
                </a:solidFill>
                <a:latin typeface="Arial"/>
              </a:rPr>
              <a:t>Today: Adding value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12064" y="2432304"/>
            <a:ext cx="2926080" cy="54864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2377440"/>
            <a:ext cx="2926080" cy="54864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STARTER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8640" y="320040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Arial"/>
              </a:rPr>
              <a:t>A bottle of water costs about 20p to produce. Festivals sell it for £2.50. Why do people pay?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Books closed. Pairs. Three answers, then we move.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1 - YOUR TASK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1737360"/>
            <a:ext cx="109728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Pick one product you own. In the three boxes, list its INPUTS (materials and people needed), the BUSINESS that made it, and the OUTPUT (the product as you bought it).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Q1. A coffee shop pays about 38p for the cup, lid, beans and milk in one coffee, and sells it for £3.40. Calculate the added value.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Q2. A printing business buys blank T-shirts for £4.50 including the print cost, and sells them for £22. Calculate the added value.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Q3. A student says: 'That T-shirt business makes £17.50 profit per shirt.' Explain why they are wrong.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Worksheet 1  |  Answers checked together at the end.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2 - RISK, REWARD AND THE ENTREPRENEUR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6F6F6F"/>
                </a:solidFill>
                <a:latin typeface="Arial"/>
              </a:rPr>
              <a:t>Today: Why people start businesses - and why they think twice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12064" y="2432304"/>
            <a:ext cx="2926080" cy="54864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2377440"/>
            <a:ext cx="2926080" cy="54864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STARTER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8640" y="320040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Arial"/>
              </a:rPr>
              <a:t>Would you quit a £28,000 a year job to open a cafe? Hands up yes.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Books closed. Pairs. Three answers, then we move.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2 - YOUR TASK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1737360"/>
            <a:ext cx="109728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Your group's scenario (circle it):   A. Dog-walking app   B. Vintage clothing resale   C. Tutoring agency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Fill the grid: three RISKS of starting this business, three possible REWARDS.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What is the OPPORTUNITY COST for the person starting it? Write one sentence.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Prepare a 60-second pitch: what the business is, the biggest risk, the biggest reward, and whether your group would do it.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Worksheet 2  |  Answers checked together at the end.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3 - STAKEHOLDERS IN CONFLICT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6F6F6F"/>
                </a:solidFill>
                <a:latin typeface="Arial"/>
              </a:rPr>
              <a:t>Today: Who has a stake in a business - and why they disagree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12064" y="2432304"/>
            <a:ext cx="2926080" cy="54864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2377440"/>
            <a:ext cx="2926080" cy="54864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STARTER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8640" y="320040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Arial"/>
              </a:rPr>
              <a:t>A supermarket chain wants to build a big new store on the edge of a small town. Who cares?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Books closed. Pairs. Three answers, then we move.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3 - YOUR TASK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1737360"/>
            <a:ext cx="109728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Scenario: Fairway Foods, a national supermarket chain, wants planning permission for a large new store on the edge of Milbrook, a town of 9,000 people with a small high street.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Your stakeholder group: ______________________  Write TWO things your group wants from this decision, with a reason for each.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Town meeting: prepare a 60-second statement for or against the store. Every claim needs a reason.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After the vote: write one conflict sentence: 'X wants ... but Y wants ... because ...'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Worksheet 3  |  Answers checked together at the end.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4 - THE NUMBERS THAT RUN EVERY BUSINESS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48640" y="1600200"/>
            <a:ext cx="11064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1">
                <a:solidFill>
                  <a:srgbClr val="6F6F6F"/>
                </a:solidFill>
                <a:latin typeface="Arial"/>
              </a:rPr>
              <a:t>Today: Revenue, costs and profit</a:t>
            </a:r>
          </a:p>
        </p:txBody>
      </p:sp>
      <p:sp>
        <p:nvSpPr>
          <p:cNvPr id="62" name="Rectangle 61"/>
          <p:cNvSpPr/>
          <p:nvPr/>
        </p:nvSpPr>
        <p:spPr>
          <a:xfrm>
            <a:off x="512064" y="2432304"/>
            <a:ext cx="2926080" cy="54864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ectangle 62"/>
          <p:cNvSpPr/>
          <p:nvPr/>
        </p:nvSpPr>
        <p:spPr>
          <a:xfrm>
            <a:off x="457200" y="2377440"/>
            <a:ext cx="2926080" cy="54864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STARTER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48640" y="3200400"/>
            <a:ext cx="109728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2B2B2B"/>
                </a:solidFill>
                <a:latin typeface="Arial"/>
              </a:rPr>
              <a:t>A food truck sells 90 burritos in a day at £6 each. A student says it made £540 profit. True?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Books closed. Pairs. Three answers, then we move.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3657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5669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7680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692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1704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3716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5727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7739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9751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21762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23774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25786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27797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29809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31821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33832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35844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Oval 18"/>
          <p:cNvSpPr/>
          <p:nvPr/>
        </p:nvSpPr>
        <p:spPr>
          <a:xfrm>
            <a:off x="37856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9867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41879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43891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45902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47914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9926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51937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53949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5961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57972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59984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61996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64008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66019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80313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700430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720547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40664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760780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780897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801014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821131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841248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Oval 42"/>
          <p:cNvSpPr/>
          <p:nvPr/>
        </p:nvSpPr>
        <p:spPr>
          <a:xfrm>
            <a:off x="861364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881481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Oval 44"/>
          <p:cNvSpPr/>
          <p:nvPr/>
        </p:nvSpPr>
        <p:spPr>
          <a:xfrm>
            <a:off x="901598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921715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941832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961948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982065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1002182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Oval 50"/>
          <p:cNvSpPr/>
          <p:nvPr/>
        </p:nvSpPr>
        <p:spPr>
          <a:xfrm>
            <a:off x="1022299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1042416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Oval 52"/>
          <p:cNvSpPr/>
          <p:nvPr/>
        </p:nvSpPr>
        <p:spPr>
          <a:xfrm>
            <a:off x="1062532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10826496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Oval 54"/>
          <p:cNvSpPr/>
          <p:nvPr/>
        </p:nvSpPr>
        <p:spPr>
          <a:xfrm>
            <a:off x="11027664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11228832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Oval 56"/>
          <p:cNvSpPr/>
          <p:nvPr/>
        </p:nvSpPr>
        <p:spPr>
          <a:xfrm>
            <a:off x="11430000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11631168" y="164592"/>
            <a:ext cx="50292" cy="50292"/>
          </a:xfrm>
          <a:prstGeom prst="ellipse">
            <a:avLst/>
          </a:prstGeom>
          <a:solidFill>
            <a:srgbClr val="CFCFC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ectangle 58"/>
          <p:cNvSpPr/>
          <p:nvPr/>
        </p:nvSpPr>
        <p:spPr>
          <a:xfrm>
            <a:off x="512064" y="603504"/>
            <a:ext cx="11247120" cy="822960"/>
          </a:xfrm>
          <a:prstGeom prst="rect">
            <a:avLst/>
          </a:prstGeom>
          <a:solidFill>
            <a:srgbClr val="B0B0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457200" y="548640"/>
            <a:ext cx="11247120" cy="82296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64592" rIns="109728" tIns="18288" bIns="18288"/>
          <a:lstStyle/>
          <a:p>
            <a:pPr algn="l"/>
            <a:r>
              <a:rPr sz="2400" b="1">
                <a:solidFill>
                  <a:srgbClr val="FFFFFF"/>
                </a:solidFill>
                <a:latin typeface="Arial"/>
              </a:rPr>
              <a:t>LESSON 4 - YOUR TASK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40080" y="1737360"/>
            <a:ext cx="10972800" cy="4023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SCENARIO A. Maya makes candles at home. Price £8, sells 40 a week. Materials cost £3 per candle. Fixed costs (market stall, insurance, packaging supplier minimum) are £90 a week. Calculate: revenue, variable costs, to...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A stretch: Maya tries a price of £9 and sells 34. Recalculate profit. Should she keep the higher price? Give one reason each way.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SCENARIO B. The food truck from the board sells only 50 burritos on a rainy Tuesday (price £6, variable £2.10 each, fixed £120). Calculate the day's profit and explain why the fall in profit is bigger than the fall in...</a:t>
            </a:r>
          </a:p>
          <a:p>
            <a:pPr>
              <a:spcAft>
                <a:spcPts val="800"/>
              </a:spcAft>
            </a:pPr>
            <a:r>
              <a:rPr sz="1500">
                <a:solidFill>
                  <a:srgbClr val="2B2B2B"/>
                </a:solidFill>
                <a:latin typeface="Arial"/>
              </a:rPr>
              <a:t>•  SCENARIO C. Roughly how many burritos does the truck need to sell in a day before it stops losing money? Show your working.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457200" y="6400800"/>
            <a:ext cx="1124712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6F6F6F"/>
                </a:solidFill>
                <a:latin typeface="Arial"/>
              </a:rPr>
              <a:t>Worksheet 4  |  Answers checked together at the end.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