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914400"/>
            <a:ext cx="11277295" cy="105156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1051560"/>
            <a:ext cx="10728655" cy="914400"/>
          </a:xfrm>
          <a:prstGeom prst="rect">
            <a:avLst/>
          </a:prstGeom>
          <a:noFill/>
        </p:spPr>
        <p:txBody>
          <a:bodyPr wrap="square">
            <a:spAutoFit/>
          </a:bodyPr>
          <a:lstStyle/>
          <a:p>
            <a:pPr algn="l">
              <a:spcAft>
                <a:spcPts val="700"/>
              </a:spcAft>
            </a:pPr>
            <a:r>
              <a:rPr sz="3000" b="1">
                <a:solidFill>
                  <a:srgbClr val="FFFFFF"/>
                </a:solidFill>
                <a:latin typeface="Arial"/>
              </a:rPr>
              <a:t>CAMBRIDGE IGCSE BUSINESS STUDIES 0450</a:t>
            </a:r>
          </a:p>
        </p:txBody>
      </p:sp>
      <p:sp>
        <p:nvSpPr>
          <p:cNvPr id="4" name="TextBox 3"/>
          <p:cNvSpPr txBox="1"/>
          <p:nvPr/>
        </p:nvSpPr>
        <p:spPr>
          <a:xfrm>
            <a:off x="731520" y="2240280"/>
            <a:ext cx="10728655" cy="1463040"/>
          </a:xfrm>
          <a:prstGeom prst="rect">
            <a:avLst/>
          </a:prstGeom>
          <a:noFill/>
        </p:spPr>
        <p:txBody>
          <a:bodyPr wrap="square">
            <a:spAutoFit/>
          </a:bodyPr>
          <a:lstStyle/>
          <a:p>
            <a:pPr algn="l">
              <a:spcAft>
                <a:spcPts val="700"/>
              </a:spcAft>
            </a:pPr>
            <a:r>
              <a:rPr sz="3000" b="1">
                <a:solidFill>
                  <a:srgbClr val="111111"/>
                </a:solidFill>
                <a:latin typeface="Arial"/>
              </a:rPr>
              <a:t>The Case Study Paper</a:t>
            </a:r>
          </a:p>
          <a:p>
            <a:pPr algn="l">
              <a:spcAft>
                <a:spcPts val="700"/>
              </a:spcAft>
            </a:pPr>
            <a:r>
              <a:rPr sz="2000" b="0">
                <a:solidFill>
                  <a:srgbClr val="6B6B6B"/>
                </a:solidFill>
                <a:latin typeface="Arial"/>
              </a:rPr>
              <a:t>Paper 2 method pack. Four lessons, two cases, all answers.</a:t>
            </a:r>
          </a:p>
        </p:txBody>
      </p:sp>
      <p:sp>
        <p:nvSpPr>
          <p:cNvPr id="5" name="TextBox 4"/>
          <p:cNvSpPr txBox="1"/>
          <p:nvPr/>
        </p:nvSpPr>
        <p:spPr>
          <a:xfrm>
            <a:off x="731520" y="3931920"/>
            <a:ext cx="10728655" cy="1828800"/>
          </a:xfrm>
          <a:prstGeom prst="rect">
            <a:avLst/>
          </a:prstGeom>
          <a:noFill/>
        </p:spPr>
        <p:txBody>
          <a:bodyPr wrap="square">
            <a:spAutoFit/>
          </a:bodyPr>
          <a:lstStyle/>
          <a:p>
            <a:pPr algn="l">
              <a:spcAft>
                <a:spcPts val="700"/>
              </a:spcAft>
            </a:pPr>
            <a:r>
              <a:rPr sz="1800" b="0">
                <a:solidFill>
                  <a:srgbClr val="111111"/>
                </a:solidFill>
                <a:latin typeface="Arial"/>
              </a:rPr>
              <a:t>These slides are fully editable. Change the wording, the timings, the businesses, anything.</a:t>
            </a:r>
          </a:p>
          <a:p>
            <a:pPr algn="l">
              <a:spcAft>
                <a:spcPts val="700"/>
              </a:spcAft>
            </a:pPr>
            <a:r>
              <a:rPr sz="1800" b="0">
                <a:solidFill>
                  <a:srgbClr val="111111"/>
                </a:solidFill>
                <a:latin typeface="Arial"/>
              </a:rPr>
              <a:t>Four lessons. Every Do Now has its answers on the slide that follows it.</a:t>
            </a:r>
          </a:p>
          <a:p>
            <a:pPr algn="l">
              <a:spcAft>
                <a:spcPts val="700"/>
              </a:spcAft>
            </a:pPr>
            <a:r>
              <a:rPr sz="1800" b="0">
                <a:solidFill>
                  <a:srgbClr val="111111"/>
                </a:solidFill>
                <a:latin typeface="Arial"/>
              </a:rPr>
              <a:t>Both cases are set in unnamed economies and all figures are in dollars, so the pack works in any centre.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Author: Sakari Laajoki, TBS Education Ltd Oy (company number 3614159-3)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603504"/>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603504"/>
          </a:xfrm>
          <a:prstGeom prst="rect">
            <a:avLst/>
          </a:prstGeom>
          <a:noFill/>
        </p:spPr>
        <p:txBody>
          <a:bodyPr wrap="square">
            <a:spAutoFit/>
          </a:bodyPr>
          <a:lstStyle/>
          <a:p>
            <a:pPr algn="l">
              <a:spcAft>
                <a:spcPts val="700"/>
              </a:spcAft>
            </a:pPr>
            <a:r>
              <a:rPr sz="2400" b="1">
                <a:solidFill>
                  <a:srgbClr val="FFFFFF"/>
                </a:solidFill>
                <a:latin typeface="Arial"/>
              </a:rPr>
              <a:t>LESSON 1.  WHY PAPER 2 IS A DIFFERENT PAPER</a:t>
            </a:r>
          </a:p>
        </p:txBody>
      </p:sp>
      <p:sp>
        <p:nvSpPr>
          <p:cNvPr id="4" name="Rectangle 3"/>
          <p:cNvSpPr/>
          <p:nvPr/>
        </p:nvSpPr>
        <p:spPr>
          <a:xfrm>
            <a:off x="640080" y="123444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4023360"/>
          </a:xfrm>
          <a:prstGeom prst="rect">
            <a:avLst/>
          </a:prstGeom>
          <a:noFill/>
        </p:spPr>
        <p:txBody>
          <a:bodyPr wrap="square">
            <a:spAutoFit/>
          </a:bodyPr>
          <a:lstStyle/>
          <a:p>
            <a:pPr algn="l">
              <a:spcAft>
                <a:spcPts val="700"/>
              </a:spcAft>
            </a:pPr>
            <a:r>
              <a:rPr sz="2000" b="1">
                <a:solidFill>
                  <a:srgbClr val="111111"/>
                </a:solidFill>
                <a:latin typeface="Arial"/>
              </a:rPr>
              <a:t>By the end of this lesson you will be able to:</a:t>
            </a:r>
          </a:p>
          <a:p>
            <a:pPr algn="l">
              <a:spcAft>
                <a:spcPts val="700"/>
              </a:spcAft>
            </a:pPr>
            <a:r>
              <a:rPr sz="2000" b="0">
                <a:solidFill>
                  <a:srgbClr val="111111"/>
                </a:solidFill>
                <a:latin typeface="Arial"/>
              </a:rPr>
              <a:t>1.  Explain how the case study paper differs in demand from the short answer paper.</a:t>
            </a:r>
          </a:p>
          <a:p>
            <a:pPr algn="l">
              <a:spcAft>
                <a:spcPts val="700"/>
              </a:spcAft>
            </a:pPr>
            <a:r>
              <a:rPr sz="2000" b="0">
                <a:solidFill>
                  <a:srgbClr val="111111"/>
                </a:solidFill>
                <a:latin typeface="Arial"/>
              </a:rPr>
              <a:t>2.  Apply the six step method to a case for the first time.</a:t>
            </a:r>
          </a:p>
          <a:p>
            <a:pPr algn="l">
              <a:spcAft>
                <a:spcPts val="700"/>
              </a:spcAft>
            </a:pPr>
            <a:r>
              <a:rPr sz="2000" b="0">
                <a:solidFill>
                  <a:srgbClr val="111111"/>
                </a:solidFill>
                <a:latin typeface="Arial"/>
              </a:rPr>
              <a:t>3.  Mark a case correctly so that the evidence is findable under time pressure.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Objectives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603504"/>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603504"/>
          </a:xfrm>
          <a:prstGeom prst="rect">
            <a:avLst/>
          </a:prstGeom>
          <a:noFill/>
        </p:spPr>
        <p:txBody>
          <a:bodyPr wrap="square">
            <a:spAutoFit/>
          </a:bodyPr>
          <a:lstStyle/>
          <a:p>
            <a:pPr algn="l">
              <a:spcAft>
                <a:spcPts val="700"/>
              </a:spcAft>
            </a:pPr>
            <a:r>
              <a:rPr sz="2400" b="1">
                <a:solidFill>
                  <a:srgbClr val="FFFFFF"/>
                </a:solidFill>
                <a:latin typeface="Arial"/>
              </a:rPr>
              <a:t>DO NOW   |   LESSON 1</a:t>
            </a:r>
          </a:p>
        </p:txBody>
      </p:sp>
      <p:sp>
        <p:nvSpPr>
          <p:cNvPr id="4" name="Rectangle 3"/>
          <p:cNvSpPr/>
          <p:nvPr/>
        </p:nvSpPr>
        <p:spPr>
          <a:xfrm>
            <a:off x="640080" y="123444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4023360"/>
          </a:xfrm>
          <a:prstGeom prst="rect">
            <a:avLst/>
          </a:prstGeom>
          <a:noFill/>
        </p:spPr>
        <p:txBody>
          <a:bodyPr wrap="square">
            <a:spAutoFit/>
          </a:bodyPr>
          <a:lstStyle/>
          <a:p>
            <a:pPr algn="l">
              <a:spcAft>
                <a:spcPts val="700"/>
              </a:spcAft>
            </a:pPr>
            <a:r>
              <a:rPr sz="2300" b="0">
                <a:solidFill>
                  <a:srgbClr val="111111"/>
                </a:solidFill>
                <a:latin typeface="Arial"/>
              </a:rPr>
              <a:t>1.  What is a stakeholder?</a:t>
            </a:r>
          </a:p>
          <a:p>
            <a:pPr algn="l">
              <a:spcAft>
                <a:spcPts val="700"/>
              </a:spcAft>
            </a:pPr>
            <a:r>
              <a:rPr sz="2300" b="0">
                <a:solidFill>
                  <a:srgbClr val="111111"/>
                </a:solidFill>
                <a:latin typeface="Arial"/>
              </a:rPr>
              <a:t>2.  Give one reason a business exports.</a:t>
            </a:r>
          </a:p>
          <a:p>
            <a:pPr algn="l">
              <a:spcAft>
                <a:spcPts val="700"/>
              </a:spcAft>
            </a:pPr>
            <a:r>
              <a:rPr sz="2300" b="0">
                <a:solidFill>
                  <a:srgbClr val="111111"/>
                </a:solidFill>
                <a:latin typeface="Arial"/>
              </a:rPr>
              <a:t>3.  What does capacity utilisation measure?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Five minutes. Books open.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603504"/>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603504"/>
          </a:xfrm>
          <a:prstGeom prst="rect">
            <a:avLst/>
          </a:prstGeom>
          <a:noFill/>
        </p:spPr>
        <p:txBody>
          <a:bodyPr wrap="square">
            <a:spAutoFit/>
          </a:bodyPr>
          <a:lstStyle/>
          <a:p>
            <a:pPr algn="l">
              <a:spcAft>
                <a:spcPts val="700"/>
              </a:spcAft>
            </a:pPr>
            <a:r>
              <a:rPr sz="2400" b="1">
                <a:solidFill>
                  <a:srgbClr val="FFFFFF"/>
                </a:solidFill>
                <a:latin typeface="Arial"/>
              </a:rPr>
              <a:t>DO NOW ANSWERS   |   LESSON 1</a:t>
            </a:r>
          </a:p>
        </p:txBody>
      </p:sp>
      <p:sp>
        <p:nvSpPr>
          <p:cNvPr id="4" name="Rectangle 3"/>
          <p:cNvSpPr/>
          <p:nvPr/>
        </p:nvSpPr>
        <p:spPr>
          <a:xfrm>
            <a:off x="640080" y="1234440"/>
            <a:ext cx="10911535" cy="4480560"/>
          </a:xfrm>
          <a:prstGeom prst="rect">
            <a:avLst/>
          </a:prstGeom>
          <a:no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4023360"/>
          </a:xfrm>
          <a:prstGeom prst="rect">
            <a:avLst/>
          </a:prstGeom>
          <a:noFill/>
        </p:spPr>
        <p:txBody>
          <a:bodyPr wrap="square">
            <a:spAutoFit/>
          </a:bodyPr>
          <a:lstStyle/>
          <a:p>
            <a:pPr algn="l">
              <a:spcAft>
                <a:spcPts val="700"/>
              </a:spcAft>
            </a:pPr>
            <a:r>
              <a:rPr sz="1800" b="1">
                <a:solidFill>
                  <a:srgbClr val="111111"/>
                </a:solidFill>
                <a:latin typeface="Arial"/>
              </a:rPr>
              <a:t>1.  Any person or group with an interest in the activities of a business.</a:t>
            </a:r>
          </a:p>
          <a:p>
            <a:pPr algn="l">
              <a:spcAft>
                <a:spcPts val="700"/>
              </a:spcAft>
            </a:pPr>
            <a:r>
              <a:rPr sz="1800" b="1">
                <a:solidFill>
                  <a:srgbClr val="111111"/>
                </a:solidFill>
                <a:latin typeface="Arial"/>
              </a:rPr>
              <a:t>2.  Larger market, spreading risk, higher output and lower average cost. Accept any reasonable answer.</a:t>
            </a:r>
          </a:p>
          <a:p>
            <a:pPr algn="l">
              <a:spcAft>
                <a:spcPts val="700"/>
              </a:spcAft>
            </a:pPr>
            <a:r>
              <a:rPr sz="1800" b="1">
                <a:solidFill>
                  <a:srgbClr val="111111"/>
                </a:solidFill>
                <a:latin typeface="Arial"/>
              </a:rPr>
              <a:t>3.  The proportion of maximum possible output that a business is actually producing, as a percentage.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Mark in green.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1   |   STEP 1</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5 min</a:t>
            </a:r>
          </a:p>
          <a:p>
            <a:pPr algn="l">
              <a:spcAft>
                <a:spcPts val="700"/>
              </a:spcAft>
            </a:pPr>
            <a:r>
              <a:rPr sz="2000" b="0">
                <a:solidFill>
                  <a:srgbClr val="111111"/>
                </a:solidFill>
                <a:latin typeface="Arial"/>
              </a:rPr>
              <a:t>Do Now, three questions above.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Why Paper 2 is a different paper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1   |   STEP 2</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10 min</a:t>
            </a:r>
          </a:p>
          <a:p>
            <a:pPr algn="l">
              <a:spcAft>
                <a:spcPts val="700"/>
              </a:spcAft>
            </a:pPr>
            <a:r>
              <a:rPr sz="2000" b="0">
                <a:solidFill>
                  <a:srgbClr val="111111"/>
                </a:solidFill>
                <a:latin typeface="Arial"/>
              </a:rPr>
              <a:t>The difference. The syllabus content is the same on both papers. On the case study paper a correct textbook answer that never mentions the business in front of you is incomplete. Say it once, plainly.</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Why Paper 2 is a different paper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1   |   STEP 3</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10 min</a:t>
            </a:r>
          </a:p>
          <a:p>
            <a:pPr algn="l">
              <a:spcAft>
                <a:spcPts val="700"/>
              </a:spcAft>
            </a:pPr>
            <a:r>
              <a:rPr sz="2000" b="0">
                <a:solidFill>
                  <a:srgbClr val="111111"/>
                </a:solidFill>
                <a:latin typeface="Arial"/>
              </a:rPr>
              <a:t>The six step method on page 5. Read it, then put it away. It is short enough to memorise and it is meant to be.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Why Paper 2 is a different paper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1   |   STEP 4</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20 min</a:t>
            </a:r>
          </a:p>
          <a:p>
            <a:pPr algn="l">
              <a:spcAft>
                <a:spcPts val="700"/>
              </a:spcAft>
            </a:pPr>
            <a:r>
              <a:rPr sz="2000" b="0">
                <a:solidFill>
                  <a:srgbClr val="111111"/>
                </a:solidFill>
                <a:latin typeface="Arial"/>
              </a:rPr>
              <a:t>Students read the case on pages 9 and 10 and mark it: underline every number, circle every quotation from a person, box every sentence about a change, a plan or a problem.</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Why Paper 2 is a different paper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1   |   STEP 5</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10 min</a:t>
            </a:r>
          </a:p>
          <a:p>
            <a:pPr algn="l">
              <a:spcAft>
                <a:spcPts val="700"/>
              </a:spcAft>
            </a:pPr>
            <a:r>
              <a:rPr sz="2000" b="0">
                <a:solidFill>
                  <a:srgbClr val="111111"/>
                </a:solidFill>
                <a:latin typeface="Arial"/>
              </a:rPr>
              <a:t>Compare marking in pairs. Anything one student marked and the other did not is worth a discussion, because that is where a missed application mark comes from.</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Why Paper 2 is a different paper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1   |   STEP 6</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5 min</a:t>
            </a:r>
          </a:p>
          <a:p>
            <a:pPr algn="l">
              <a:spcAft>
                <a:spcPts val="700"/>
              </a:spcAft>
            </a:pPr>
            <a:r>
              <a:rPr sz="2000" b="0">
                <a:solidFill>
                  <a:srgbClr val="111111"/>
                </a:solidFill>
                <a:latin typeface="Arial"/>
              </a:rPr>
              <a:t>Close. Ask which single figure in the case they think will matter most, and why. Do not settle it.</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Why Paper 2 is a different paper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603504"/>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603504"/>
          </a:xfrm>
          <a:prstGeom prst="rect">
            <a:avLst/>
          </a:prstGeom>
          <a:noFill/>
        </p:spPr>
        <p:txBody>
          <a:bodyPr wrap="square">
            <a:spAutoFit/>
          </a:bodyPr>
          <a:lstStyle/>
          <a:p>
            <a:pPr algn="l">
              <a:spcAft>
                <a:spcPts val="700"/>
              </a:spcAft>
            </a:pPr>
            <a:r>
              <a:rPr sz="2400" b="1">
                <a:solidFill>
                  <a:srgbClr val="FFFFFF"/>
                </a:solidFill>
                <a:latin typeface="Arial"/>
              </a:rPr>
              <a:t>LESSON 2.  USING THE CASE AS EVIDENCE</a:t>
            </a:r>
          </a:p>
        </p:txBody>
      </p:sp>
      <p:sp>
        <p:nvSpPr>
          <p:cNvPr id="4" name="Rectangle 3"/>
          <p:cNvSpPr/>
          <p:nvPr/>
        </p:nvSpPr>
        <p:spPr>
          <a:xfrm>
            <a:off x="640080" y="123444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4023360"/>
          </a:xfrm>
          <a:prstGeom prst="rect">
            <a:avLst/>
          </a:prstGeom>
          <a:noFill/>
        </p:spPr>
        <p:txBody>
          <a:bodyPr wrap="square">
            <a:spAutoFit/>
          </a:bodyPr>
          <a:lstStyle/>
          <a:p>
            <a:pPr algn="l">
              <a:spcAft>
                <a:spcPts val="700"/>
              </a:spcAft>
            </a:pPr>
            <a:r>
              <a:rPr sz="2000" b="1">
                <a:solidFill>
                  <a:srgbClr val="111111"/>
                </a:solidFill>
                <a:latin typeface="Arial"/>
              </a:rPr>
              <a:t>By the end of this lesson you will be able to:</a:t>
            </a:r>
          </a:p>
          <a:p>
            <a:pPr algn="l">
              <a:spcAft>
                <a:spcPts val="700"/>
              </a:spcAft>
            </a:pPr>
            <a:r>
              <a:rPr sz="2000" b="0">
                <a:solidFill>
                  <a:srgbClr val="111111"/>
                </a:solidFill>
                <a:latin typeface="Arial"/>
              </a:rPr>
              <a:t>1.  Locate the evidence in a case that supports a specific answer.</a:t>
            </a:r>
          </a:p>
          <a:p>
            <a:pPr algn="l">
              <a:spcAft>
                <a:spcPts val="700"/>
              </a:spcAft>
            </a:pPr>
            <a:r>
              <a:rPr sz="2000" b="0">
                <a:solidFill>
                  <a:srgbClr val="111111"/>
                </a:solidFill>
                <a:latin typeface="Arial"/>
              </a:rPr>
              <a:t>2.  Turn a figure from a case into a developed chain of reasoning.</a:t>
            </a:r>
          </a:p>
          <a:p>
            <a:pPr algn="l">
              <a:spcAft>
                <a:spcPts val="700"/>
              </a:spcAft>
            </a:pPr>
            <a:r>
              <a:rPr sz="2000" b="0">
                <a:solidFill>
                  <a:srgbClr val="111111"/>
                </a:solidFill>
                <a:latin typeface="Arial"/>
              </a:rPr>
              <a:t>3.  Answer the lower and middle tariff questions on the question set.</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Objectives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603504"/>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603504"/>
          </a:xfrm>
          <a:prstGeom prst="rect">
            <a:avLst/>
          </a:prstGeom>
          <a:noFill/>
        </p:spPr>
        <p:txBody>
          <a:bodyPr wrap="square">
            <a:spAutoFit/>
          </a:bodyPr>
          <a:lstStyle/>
          <a:p>
            <a:pPr algn="l">
              <a:spcAft>
                <a:spcPts val="700"/>
              </a:spcAft>
            </a:pPr>
            <a:r>
              <a:rPr sz="2400" b="1">
                <a:solidFill>
                  <a:srgbClr val="FFFFFF"/>
                </a:solidFill>
                <a:latin typeface="Arial"/>
              </a:rPr>
              <a:t>DO NOW   |   LESSON 2</a:t>
            </a:r>
          </a:p>
        </p:txBody>
      </p:sp>
      <p:sp>
        <p:nvSpPr>
          <p:cNvPr id="4" name="Rectangle 3"/>
          <p:cNvSpPr/>
          <p:nvPr/>
        </p:nvSpPr>
        <p:spPr>
          <a:xfrm>
            <a:off x="640080" y="123444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4023360"/>
          </a:xfrm>
          <a:prstGeom prst="rect">
            <a:avLst/>
          </a:prstGeom>
          <a:noFill/>
        </p:spPr>
        <p:txBody>
          <a:bodyPr wrap="square">
            <a:spAutoFit/>
          </a:bodyPr>
          <a:lstStyle/>
          <a:p>
            <a:pPr algn="l">
              <a:spcAft>
                <a:spcPts val="700"/>
              </a:spcAft>
            </a:pPr>
            <a:r>
              <a:rPr sz="2300" b="0">
                <a:solidFill>
                  <a:srgbClr val="111111"/>
                </a:solidFill>
                <a:latin typeface="Arial"/>
              </a:rPr>
              <a:t>1.  Name three things you underlined, circled or boxed in the case last lesson.</a:t>
            </a:r>
          </a:p>
          <a:p>
            <a:pPr algn="l">
              <a:spcAft>
                <a:spcPts val="700"/>
              </a:spcAft>
            </a:pPr>
            <a:r>
              <a:rPr sz="2300" b="0">
                <a:solidFill>
                  <a:srgbClr val="111111"/>
                </a:solidFill>
                <a:latin typeface="Arial"/>
              </a:rPr>
              <a:t>2.  What is the acid test ratio?</a:t>
            </a:r>
          </a:p>
          <a:p>
            <a:pPr algn="l">
              <a:spcAft>
                <a:spcPts val="700"/>
              </a:spcAft>
            </a:pPr>
            <a:r>
              <a:rPr sz="2300" b="0">
                <a:solidFill>
                  <a:srgbClr val="111111"/>
                </a:solidFill>
                <a:latin typeface="Arial"/>
              </a:rPr>
              <a:t>3.  What is the difference between describing a figure and using it?</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Five minutes. Books open.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603504"/>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603504"/>
          </a:xfrm>
          <a:prstGeom prst="rect">
            <a:avLst/>
          </a:prstGeom>
          <a:noFill/>
        </p:spPr>
        <p:txBody>
          <a:bodyPr wrap="square">
            <a:spAutoFit/>
          </a:bodyPr>
          <a:lstStyle/>
          <a:p>
            <a:pPr algn="l">
              <a:spcAft>
                <a:spcPts val="700"/>
              </a:spcAft>
            </a:pPr>
            <a:r>
              <a:rPr sz="2400" b="1">
                <a:solidFill>
                  <a:srgbClr val="FFFFFF"/>
                </a:solidFill>
                <a:latin typeface="Arial"/>
              </a:rPr>
              <a:t>DO NOW ANSWERS   |   LESSON 2</a:t>
            </a:r>
          </a:p>
        </p:txBody>
      </p:sp>
      <p:sp>
        <p:nvSpPr>
          <p:cNvPr id="4" name="Rectangle 3"/>
          <p:cNvSpPr/>
          <p:nvPr/>
        </p:nvSpPr>
        <p:spPr>
          <a:xfrm>
            <a:off x="640080" y="1234440"/>
            <a:ext cx="10911535" cy="4480560"/>
          </a:xfrm>
          <a:prstGeom prst="rect">
            <a:avLst/>
          </a:prstGeom>
          <a:no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4023360"/>
          </a:xfrm>
          <a:prstGeom prst="rect">
            <a:avLst/>
          </a:prstGeom>
          <a:noFill/>
        </p:spPr>
        <p:txBody>
          <a:bodyPr wrap="square">
            <a:spAutoFit/>
          </a:bodyPr>
          <a:lstStyle/>
          <a:p>
            <a:pPr algn="l">
              <a:spcAft>
                <a:spcPts val="700"/>
              </a:spcAft>
            </a:pPr>
            <a:r>
              <a:rPr sz="1800" b="1">
                <a:solidFill>
                  <a:srgbClr val="111111"/>
                </a:solidFill>
                <a:latin typeface="Arial"/>
              </a:rPr>
              <a:t>1.  Any three. Take answers quickly and move on.</a:t>
            </a:r>
          </a:p>
          <a:p>
            <a:pPr algn="l">
              <a:spcAft>
                <a:spcPts val="700"/>
              </a:spcAft>
            </a:pPr>
            <a:r>
              <a:rPr sz="1800" b="1">
                <a:solidFill>
                  <a:srgbClr val="111111"/>
                </a:solidFill>
                <a:latin typeface="Arial"/>
              </a:rPr>
              <a:t>2.  Current assets minus inventory, divided by current liabilities. It shows whether a business can meet its short term debts without selling inventory.</a:t>
            </a:r>
          </a:p>
          <a:p>
            <a:pPr algn="l">
              <a:spcAft>
                <a:spcPts val="700"/>
              </a:spcAft>
            </a:pPr>
            <a:r>
              <a:rPr sz="1800" b="1">
                <a:solidFill>
                  <a:srgbClr val="111111"/>
                </a:solidFill>
                <a:latin typeface="Arial"/>
              </a:rPr>
              <a:t>3.  Describing repeats the number. Using it says what follows from the number for this business.</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Mark in green.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2   |   STEP 1</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5 min</a:t>
            </a:r>
          </a:p>
          <a:p>
            <a:pPr algn="l">
              <a:spcAft>
                <a:spcPts val="700"/>
              </a:spcAft>
            </a:pPr>
            <a:r>
              <a:rPr sz="2000" b="0">
                <a:solidFill>
                  <a:srgbClr val="111111"/>
                </a:solidFill>
                <a:latin typeface="Arial"/>
              </a:rPr>
              <a:t>Do Now.</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Using the case as evidence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2   |   STEP 2</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12 min</a:t>
            </a:r>
          </a:p>
          <a:p>
            <a:pPr algn="l">
              <a:spcAft>
                <a:spcPts val="700"/>
              </a:spcAft>
            </a:pPr>
            <a:r>
              <a:rPr sz="2000" b="0">
                <a:solidFill>
                  <a:srgbClr val="111111"/>
                </a:solidFill>
                <a:latin typeface="Arial"/>
              </a:rPr>
              <a:t>The four versions of the same point on page 7, from weak to strong with judgement. Read them in order. Ask what changed between each version and the next.</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Using the case as evidence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2   |   STEP 3</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15 min</a:t>
            </a:r>
          </a:p>
          <a:p>
            <a:pPr algn="l">
              <a:spcAft>
                <a:spcPts val="700"/>
              </a:spcAft>
            </a:pPr>
            <a:r>
              <a:rPr sz="2000" b="0">
                <a:solidFill>
                  <a:srgbClr val="111111"/>
                </a:solidFill>
                <a:latin typeface="Arial"/>
              </a:rPr>
              <a:t>Evidence drill, page 15. Six tasks that each ask students to find something in the case and say what it means. Answers on page 16.</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Using the case as evidence</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2   |   STEP 4</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20 min</a:t>
            </a:r>
          </a:p>
          <a:p>
            <a:pPr algn="l">
              <a:spcAft>
                <a:spcPts val="700"/>
              </a:spcAft>
            </a:pPr>
            <a:r>
              <a:rPr sz="2000" b="0">
                <a:solidFill>
                  <a:srgbClr val="111111"/>
                </a:solidFill>
                <a:latin typeface="Arial"/>
              </a:rPr>
              <a:t>Question set, page 11. Students answer questions 1 to 4 only. Question 5 is Lesson 3.</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Using the case as evidence</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2   |   STEP 5</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8 min</a:t>
            </a:r>
          </a:p>
          <a:p>
            <a:pPr algn="l">
              <a:spcAft>
                <a:spcPts val="700"/>
              </a:spcAft>
            </a:pPr>
            <a:r>
              <a:rPr sz="2000" b="0">
                <a:solidFill>
                  <a:srgbClr val="111111"/>
                </a:solidFill>
                <a:latin typeface="Arial"/>
              </a:rPr>
              <a:t>Mark questions 1 to 3 from the answers on page 12, in a different colour.</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Using the case as evidence</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603504"/>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603504"/>
          </a:xfrm>
          <a:prstGeom prst="rect">
            <a:avLst/>
          </a:prstGeom>
          <a:noFill/>
        </p:spPr>
        <p:txBody>
          <a:bodyPr wrap="square">
            <a:spAutoFit/>
          </a:bodyPr>
          <a:lstStyle/>
          <a:p>
            <a:pPr algn="l">
              <a:spcAft>
                <a:spcPts val="700"/>
              </a:spcAft>
            </a:pPr>
            <a:r>
              <a:rPr sz="2400" b="1">
                <a:solidFill>
                  <a:srgbClr val="FFFFFF"/>
                </a:solidFill>
                <a:latin typeface="Arial"/>
              </a:rPr>
              <a:t>LESSON 3.  THE RECOMMEND AND JUSTIFY ANSWER</a:t>
            </a:r>
          </a:p>
        </p:txBody>
      </p:sp>
      <p:sp>
        <p:nvSpPr>
          <p:cNvPr id="4" name="Rectangle 3"/>
          <p:cNvSpPr/>
          <p:nvPr/>
        </p:nvSpPr>
        <p:spPr>
          <a:xfrm>
            <a:off x="640080" y="123444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4023360"/>
          </a:xfrm>
          <a:prstGeom prst="rect">
            <a:avLst/>
          </a:prstGeom>
          <a:noFill/>
        </p:spPr>
        <p:txBody>
          <a:bodyPr wrap="square">
            <a:spAutoFit/>
          </a:bodyPr>
          <a:lstStyle/>
          <a:p>
            <a:pPr algn="l">
              <a:spcAft>
                <a:spcPts val="700"/>
              </a:spcAft>
            </a:pPr>
            <a:r>
              <a:rPr sz="2000" b="1">
                <a:solidFill>
                  <a:srgbClr val="111111"/>
                </a:solidFill>
                <a:latin typeface="Arial"/>
              </a:rPr>
              <a:t>By the end of this lesson you will be able to:</a:t>
            </a:r>
          </a:p>
          <a:p>
            <a:pPr algn="l">
              <a:spcAft>
                <a:spcPts val="700"/>
              </a:spcAft>
            </a:pPr>
            <a:r>
              <a:rPr sz="2000" b="0">
                <a:solidFill>
                  <a:srgbClr val="111111"/>
                </a:solidFill>
                <a:latin typeface="Arial"/>
              </a:rPr>
              <a:t>1.  Identify what separates a top band evaluative answer from a list of advantages and disadvantages.</a:t>
            </a:r>
          </a:p>
          <a:p>
            <a:pPr algn="l">
              <a:spcAft>
                <a:spcPts val="700"/>
              </a:spcAft>
            </a:pPr>
            <a:r>
              <a:rPr sz="2000" b="0">
                <a:solidFill>
                  <a:srgbClr val="111111"/>
                </a:solidFill>
                <a:latin typeface="Arial"/>
              </a:rPr>
              <a:t>2.  Reach a decision that rests on evidence from the case.</a:t>
            </a:r>
          </a:p>
          <a:p>
            <a:pPr algn="l">
              <a:spcAft>
                <a:spcPts val="700"/>
              </a:spcAft>
            </a:pPr>
            <a:r>
              <a:rPr sz="2000" b="0">
                <a:solidFill>
                  <a:srgbClr val="111111"/>
                </a:solidFill>
                <a:latin typeface="Arial"/>
              </a:rPr>
              <a:t>3.  State the condition under which the decision would change.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Objectives</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603504"/>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603504"/>
          </a:xfrm>
          <a:prstGeom prst="rect">
            <a:avLst/>
          </a:prstGeom>
          <a:noFill/>
        </p:spPr>
        <p:txBody>
          <a:bodyPr wrap="square">
            <a:spAutoFit/>
          </a:bodyPr>
          <a:lstStyle/>
          <a:p>
            <a:pPr algn="l">
              <a:spcAft>
                <a:spcPts val="700"/>
              </a:spcAft>
            </a:pPr>
            <a:r>
              <a:rPr sz="2400" b="1">
                <a:solidFill>
                  <a:srgbClr val="FFFFFF"/>
                </a:solidFill>
                <a:latin typeface="Arial"/>
              </a:rPr>
              <a:t>DO NOW   |   LESSON 3</a:t>
            </a:r>
          </a:p>
        </p:txBody>
      </p:sp>
      <p:sp>
        <p:nvSpPr>
          <p:cNvPr id="4" name="Rectangle 3"/>
          <p:cNvSpPr/>
          <p:nvPr/>
        </p:nvSpPr>
        <p:spPr>
          <a:xfrm>
            <a:off x="640080" y="123444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4023360"/>
          </a:xfrm>
          <a:prstGeom prst="rect">
            <a:avLst/>
          </a:prstGeom>
          <a:noFill/>
        </p:spPr>
        <p:txBody>
          <a:bodyPr wrap="square">
            <a:spAutoFit/>
          </a:bodyPr>
          <a:lstStyle/>
          <a:p>
            <a:pPr algn="l">
              <a:spcAft>
                <a:spcPts val="700"/>
              </a:spcAft>
            </a:pPr>
            <a:r>
              <a:rPr sz="2300" b="0">
                <a:solidFill>
                  <a:srgbClr val="111111"/>
                </a:solidFill>
                <a:latin typeface="Arial"/>
              </a:rPr>
              <a:t>1.  What does the command word recommend ask you to do?</a:t>
            </a:r>
          </a:p>
          <a:p>
            <a:pPr algn="l">
              <a:spcAft>
                <a:spcPts val="700"/>
              </a:spcAft>
            </a:pPr>
            <a:r>
              <a:rPr sz="2300" b="0">
                <a:solidFill>
                  <a:srgbClr val="111111"/>
                </a:solidFill>
                <a:latin typeface="Arial"/>
              </a:rPr>
              <a:t>2.  What does justify your answer ask you to add?</a:t>
            </a:r>
          </a:p>
          <a:p>
            <a:pPr algn="l">
              <a:spcAft>
                <a:spcPts val="700"/>
              </a:spcAft>
            </a:pPr>
            <a:r>
              <a:rPr sz="2300" b="0">
                <a:solidFill>
                  <a:srgbClr val="111111"/>
                </a:solidFill>
                <a:latin typeface="Arial"/>
              </a:rPr>
              <a:t>3.  Why is it depends not worth a mark?</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Five minutes. Books open.</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603504"/>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603504"/>
          </a:xfrm>
          <a:prstGeom prst="rect">
            <a:avLst/>
          </a:prstGeom>
          <a:noFill/>
        </p:spPr>
        <p:txBody>
          <a:bodyPr wrap="square">
            <a:spAutoFit/>
          </a:bodyPr>
          <a:lstStyle/>
          <a:p>
            <a:pPr algn="l">
              <a:spcAft>
                <a:spcPts val="700"/>
              </a:spcAft>
            </a:pPr>
            <a:r>
              <a:rPr sz="2400" b="1">
                <a:solidFill>
                  <a:srgbClr val="FFFFFF"/>
                </a:solidFill>
                <a:latin typeface="Arial"/>
              </a:rPr>
              <a:t>DO NOW ANSWERS   |   LESSON 3</a:t>
            </a:r>
          </a:p>
        </p:txBody>
      </p:sp>
      <p:sp>
        <p:nvSpPr>
          <p:cNvPr id="4" name="Rectangle 3"/>
          <p:cNvSpPr/>
          <p:nvPr/>
        </p:nvSpPr>
        <p:spPr>
          <a:xfrm>
            <a:off x="640080" y="1234440"/>
            <a:ext cx="10911535" cy="4480560"/>
          </a:xfrm>
          <a:prstGeom prst="rect">
            <a:avLst/>
          </a:prstGeom>
          <a:no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4023360"/>
          </a:xfrm>
          <a:prstGeom prst="rect">
            <a:avLst/>
          </a:prstGeom>
          <a:noFill/>
        </p:spPr>
        <p:txBody>
          <a:bodyPr wrap="square">
            <a:spAutoFit/>
          </a:bodyPr>
          <a:lstStyle/>
          <a:p>
            <a:pPr algn="l">
              <a:spcAft>
                <a:spcPts val="700"/>
              </a:spcAft>
            </a:pPr>
            <a:r>
              <a:rPr sz="1800" b="1">
                <a:solidFill>
                  <a:srgbClr val="111111"/>
                </a:solidFill>
                <a:latin typeface="Arial"/>
              </a:rPr>
              <a:t>1.  Choose one option and defend the choice, rather than explaining every option.</a:t>
            </a:r>
          </a:p>
          <a:p>
            <a:pPr algn="l">
              <a:spcAft>
                <a:spcPts val="700"/>
              </a:spcAft>
            </a:pPr>
            <a:r>
              <a:rPr sz="1800" b="1">
                <a:solidFill>
                  <a:srgbClr val="111111"/>
                </a:solidFill>
                <a:latin typeface="Arial"/>
              </a:rPr>
              <a:t>2.  The evidence that makes your decision the right one here, and what would change it.</a:t>
            </a:r>
          </a:p>
          <a:p>
            <a:pPr algn="l">
              <a:spcAft>
                <a:spcPts val="700"/>
              </a:spcAft>
            </a:pPr>
            <a:r>
              <a:rPr sz="1800" b="1">
                <a:solidFill>
                  <a:srgbClr val="111111"/>
                </a:solidFill>
                <a:latin typeface="Arial"/>
              </a:rPr>
              <a:t>3.  It is a phrase rather than a judgement. It contains no decision and no evidence.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Mark in green.</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3   |   STEP 1</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5 min</a:t>
            </a:r>
          </a:p>
          <a:p>
            <a:pPr algn="l">
              <a:spcAft>
                <a:spcPts val="700"/>
              </a:spcAft>
            </a:pPr>
            <a:r>
              <a:rPr sz="2000" b="0">
                <a:solidFill>
                  <a:srgbClr val="111111"/>
                </a:solidFill>
                <a:latin typeface="Arial"/>
              </a:rPr>
              <a:t>Do Now.</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The recommend and justify answer</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3   |   STEP 2</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12 min</a:t>
            </a:r>
          </a:p>
          <a:p>
            <a:pPr algn="l">
              <a:spcAft>
                <a:spcPts val="700"/>
              </a:spcAft>
            </a:pPr>
            <a:r>
              <a:rPr sz="2000" b="0">
                <a:solidFill>
                  <a:srgbClr val="111111"/>
                </a:solidFill>
                <a:latin typeface="Arial"/>
              </a:rPr>
              <a:t>Three answers to question 5, pages 18 and 19. Students read A and B and annotate what B does that A does not. Take three answers before you confirm anything.</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The recommend and justify answer</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3   |   STEP 3</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8 min</a:t>
            </a:r>
          </a:p>
          <a:p>
            <a:pPr algn="l">
              <a:spcAft>
                <a:spcPts val="700"/>
              </a:spcAft>
            </a:pPr>
            <a:r>
              <a:rPr sz="2000" b="0">
                <a:solidFill>
                  <a:srgbClr val="111111"/>
                </a:solidFill>
                <a:latin typeface="Arial"/>
              </a:rPr>
              <a:t>Reveal the annotation on page 20, then show Answer C. C is roughly half the length of B and still reaches the top. Let that land.</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The recommend and justify answer</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3   |   STEP 4</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20 min</a:t>
            </a:r>
          </a:p>
          <a:p>
            <a:pPr algn="l">
              <a:spcAft>
                <a:spcPts val="700"/>
              </a:spcAft>
            </a:pPr>
            <a:r>
              <a:rPr sz="2000" b="0">
                <a:solidFill>
                  <a:srgbClr val="111111"/>
                </a:solidFill>
                <a:latin typeface="Arial"/>
              </a:rPr>
              <a:t>Students write their own answer to question 5 in 20 minutes, using the case.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The recommend and justify answer</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3   |   STEP 5</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10 min</a:t>
            </a:r>
          </a:p>
          <a:p>
            <a:pPr algn="l">
              <a:spcAft>
                <a:spcPts val="700"/>
              </a:spcAft>
            </a:pPr>
            <a:r>
              <a:rPr sz="2000" b="0">
                <a:solidFill>
                  <a:srgbClr val="111111"/>
                </a:solidFill>
                <a:latin typeface="Arial"/>
              </a:rPr>
              <a:t>Peer read against the four checks on page 23. Not against opinion, and not against length.</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The recommend and justify answer</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3   |   STEP 6</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5 min</a:t>
            </a:r>
          </a:p>
          <a:p>
            <a:pPr algn="l">
              <a:spcAft>
                <a:spcPts val="700"/>
              </a:spcAft>
            </a:pPr>
            <a:r>
              <a:rPr sz="2000" b="0">
                <a:solidFill>
                  <a:srgbClr val="111111"/>
                </a:solidFill>
                <a:latin typeface="Arial"/>
              </a:rPr>
              <a:t>Take two opposing recommendations from the room. Both can be right. Ask which one is better supported.</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The recommend and justify answer</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603504"/>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603504"/>
          </a:xfrm>
          <a:prstGeom prst="rect">
            <a:avLst/>
          </a:prstGeom>
          <a:noFill/>
        </p:spPr>
        <p:txBody>
          <a:bodyPr wrap="square">
            <a:spAutoFit/>
          </a:bodyPr>
          <a:lstStyle/>
          <a:p>
            <a:pPr algn="l">
              <a:spcAft>
                <a:spcPts val="700"/>
              </a:spcAft>
            </a:pPr>
            <a:r>
              <a:rPr sz="2400" b="1">
                <a:solidFill>
                  <a:srgbClr val="FFFFFF"/>
                </a:solidFill>
                <a:latin typeface="Arial"/>
              </a:rPr>
              <a:t>LESSON 4.  TIMED PRACTICE ON A SECOND CASE</a:t>
            </a:r>
          </a:p>
        </p:txBody>
      </p:sp>
      <p:sp>
        <p:nvSpPr>
          <p:cNvPr id="4" name="Rectangle 3"/>
          <p:cNvSpPr/>
          <p:nvPr/>
        </p:nvSpPr>
        <p:spPr>
          <a:xfrm>
            <a:off x="640080" y="123444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4023360"/>
          </a:xfrm>
          <a:prstGeom prst="rect">
            <a:avLst/>
          </a:prstGeom>
          <a:noFill/>
        </p:spPr>
        <p:txBody>
          <a:bodyPr wrap="square">
            <a:spAutoFit/>
          </a:bodyPr>
          <a:lstStyle/>
          <a:p>
            <a:pPr algn="l">
              <a:spcAft>
                <a:spcPts val="700"/>
              </a:spcAft>
            </a:pPr>
            <a:r>
              <a:rPr sz="2000" b="1">
                <a:solidFill>
                  <a:srgbClr val="111111"/>
                </a:solidFill>
                <a:latin typeface="Arial"/>
              </a:rPr>
              <a:t>By the end of this lesson you will be able to:</a:t>
            </a:r>
          </a:p>
          <a:p>
            <a:pPr algn="l">
              <a:spcAft>
                <a:spcPts val="700"/>
              </a:spcAft>
            </a:pPr>
            <a:r>
              <a:rPr sz="2000" b="0">
                <a:solidFill>
                  <a:srgbClr val="111111"/>
                </a:solidFill>
                <a:latin typeface="Arial"/>
              </a:rPr>
              <a:t>1.  Apply the six step method to an unseen case under timed conditions.</a:t>
            </a:r>
          </a:p>
          <a:p>
            <a:pPr algn="l">
              <a:spcAft>
                <a:spcPts val="700"/>
              </a:spcAft>
            </a:pPr>
            <a:r>
              <a:rPr sz="2000" b="0">
                <a:solidFill>
                  <a:srgbClr val="111111"/>
                </a:solidFill>
                <a:latin typeface="Arial"/>
              </a:rPr>
              <a:t>2.  Write a full evaluative answer in the time the exam allows.</a:t>
            </a:r>
          </a:p>
          <a:p>
            <a:pPr algn="l">
              <a:spcAft>
                <a:spcPts val="700"/>
              </a:spcAft>
            </a:pPr>
            <a:r>
              <a:rPr sz="2000" b="0">
                <a:solidFill>
                  <a:srgbClr val="111111"/>
                </a:solidFill>
                <a:latin typeface="Arial"/>
              </a:rPr>
              <a:t>3.  Mark a peer's answer against the four checks and give one specific improvement.</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Objectives</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603504"/>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603504"/>
          </a:xfrm>
          <a:prstGeom prst="rect">
            <a:avLst/>
          </a:prstGeom>
          <a:noFill/>
        </p:spPr>
        <p:txBody>
          <a:bodyPr wrap="square">
            <a:spAutoFit/>
          </a:bodyPr>
          <a:lstStyle/>
          <a:p>
            <a:pPr algn="l">
              <a:spcAft>
                <a:spcPts val="700"/>
              </a:spcAft>
            </a:pPr>
            <a:r>
              <a:rPr sz="2400" b="1">
                <a:solidFill>
                  <a:srgbClr val="FFFFFF"/>
                </a:solidFill>
                <a:latin typeface="Arial"/>
              </a:rPr>
              <a:t>DO NOW   |   LESSON 4</a:t>
            </a:r>
          </a:p>
        </p:txBody>
      </p:sp>
      <p:sp>
        <p:nvSpPr>
          <p:cNvPr id="4" name="Rectangle 3"/>
          <p:cNvSpPr/>
          <p:nvPr/>
        </p:nvSpPr>
        <p:spPr>
          <a:xfrm>
            <a:off x="640080" y="123444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4023360"/>
          </a:xfrm>
          <a:prstGeom prst="rect">
            <a:avLst/>
          </a:prstGeom>
          <a:noFill/>
        </p:spPr>
        <p:txBody>
          <a:bodyPr wrap="square">
            <a:spAutoFit/>
          </a:bodyPr>
          <a:lstStyle/>
          <a:p>
            <a:pPr algn="l">
              <a:spcAft>
                <a:spcPts val="700"/>
              </a:spcAft>
            </a:pPr>
            <a:r>
              <a:rPr sz="2300" b="0">
                <a:solidFill>
                  <a:srgbClr val="111111"/>
                </a:solidFill>
                <a:latin typeface="Arial"/>
              </a:rPr>
              <a:t>1.  State the six steps of the method from memory.</a:t>
            </a:r>
          </a:p>
          <a:p>
            <a:pPr algn="l">
              <a:spcAft>
                <a:spcPts val="700"/>
              </a:spcAft>
            </a:pPr>
            <a:r>
              <a:rPr sz="2300" b="0">
                <a:solidFill>
                  <a:srgbClr val="111111"/>
                </a:solidFill>
                <a:latin typeface="Arial"/>
              </a:rPr>
              <a:t>2.  What three things do you mark on a case as you read?</a:t>
            </a:r>
          </a:p>
          <a:p>
            <a:pPr algn="l">
              <a:spcAft>
                <a:spcPts val="700"/>
              </a:spcAft>
            </a:pPr>
            <a:r>
              <a:rPr sz="2300" b="0">
                <a:solidFill>
                  <a:srgbClr val="111111"/>
                </a:solidFill>
                <a:latin typeface="Arial"/>
              </a:rPr>
              <a:t>3.  What is the last sentence of a strong evaluative answer?</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Five minutes. Books open.</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603504"/>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603504"/>
          </a:xfrm>
          <a:prstGeom prst="rect">
            <a:avLst/>
          </a:prstGeom>
          <a:noFill/>
        </p:spPr>
        <p:txBody>
          <a:bodyPr wrap="square">
            <a:spAutoFit/>
          </a:bodyPr>
          <a:lstStyle/>
          <a:p>
            <a:pPr algn="l">
              <a:spcAft>
                <a:spcPts val="700"/>
              </a:spcAft>
            </a:pPr>
            <a:r>
              <a:rPr sz="2400" b="1">
                <a:solidFill>
                  <a:srgbClr val="FFFFFF"/>
                </a:solidFill>
                <a:latin typeface="Arial"/>
              </a:rPr>
              <a:t>DO NOW ANSWERS   |   LESSON 4</a:t>
            </a:r>
          </a:p>
        </p:txBody>
      </p:sp>
      <p:sp>
        <p:nvSpPr>
          <p:cNvPr id="4" name="Rectangle 3"/>
          <p:cNvSpPr/>
          <p:nvPr/>
        </p:nvSpPr>
        <p:spPr>
          <a:xfrm>
            <a:off x="640080" y="1234440"/>
            <a:ext cx="10911535" cy="4480560"/>
          </a:xfrm>
          <a:prstGeom prst="rect">
            <a:avLst/>
          </a:prstGeom>
          <a:no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4023360"/>
          </a:xfrm>
          <a:prstGeom prst="rect">
            <a:avLst/>
          </a:prstGeom>
          <a:noFill/>
        </p:spPr>
        <p:txBody>
          <a:bodyPr wrap="square">
            <a:spAutoFit/>
          </a:bodyPr>
          <a:lstStyle/>
          <a:p>
            <a:pPr algn="l">
              <a:spcAft>
                <a:spcPts val="700"/>
              </a:spcAft>
            </a:pPr>
            <a:r>
              <a:rPr sz="1800" b="1">
                <a:solidFill>
                  <a:srgbClr val="111111"/>
                </a:solidFill>
                <a:latin typeface="Arial"/>
              </a:rPr>
              <a:t>1.  Read the questions first. Mark the case. Find the evidence. Answer the command word. Build the chain. Decide and give the condition.</a:t>
            </a:r>
          </a:p>
          <a:p>
            <a:pPr algn="l">
              <a:spcAft>
                <a:spcPts val="700"/>
              </a:spcAft>
            </a:pPr>
            <a:r>
              <a:rPr sz="1800" b="1">
                <a:solidFill>
                  <a:srgbClr val="111111"/>
                </a:solidFill>
                <a:latin typeface="Arial"/>
              </a:rPr>
              <a:t>2.  Numbers, quotations from people in the business, sentences about a change, a plan or a problem.</a:t>
            </a:r>
          </a:p>
          <a:p>
            <a:pPr algn="l">
              <a:spcAft>
                <a:spcPts val="700"/>
              </a:spcAft>
            </a:pPr>
            <a:r>
              <a:rPr sz="1800" b="1">
                <a:solidFill>
                  <a:srgbClr val="111111"/>
                </a:solidFill>
                <a:latin typeface="Arial"/>
              </a:rPr>
              <a:t>3.  The condition under which the decision would change.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Mark in green.</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4   |   STEP 1</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5 min</a:t>
            </a:r>
          </a:p>
          <a:p>
            <a:pPr algn="l">
              <a:spcAft>
                <a:spcPts val="700"/>
              </a:spcAft>
            </a:pPr>
            <a:r>
              <a:rPr sz="2000" b="0">
                <a:solidFill>
                  <a:srgbClr val="111111"/>
                </a:solidFill>
                <a:latin typeface="Arial"/>
              </a:rPr>
              <a:t>Do Now, from memory, books closed.</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Timed practice on a second case</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4   |   STEP 2</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5 min</a:t>
            </a:r>
          </a:p>
          <a:p>
            <a:pPr algn="l">
              <a:spcAft>
                <a:spcPts val="700"/>
              </a:spcAft>
            </a:pPr>
            <a:r>
              <a:rPr sz="2000" b="0">
                <a:solidFill>
                  <a:srgbClr val="111111"/>
                </a:solidFill>
                <a:latin typeface="Arial"/>
              </a:rPr>
              <a:t>Hand out the second case, page 22. Two minutes to read the question first, then read the case.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Timed practice on a second case</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4   |   STEP 3</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25 min</a:t>
            </a:r>
          </a:p>
          <a:p>
            <a:pPr algn="l">
              <a:spcAft>
                <a:spcPts val="700"/>
              </a:spcAft>
            </a:pPr>
            <a:r>
              <a:rPr sz="2000" b="0">
                <a:solidFill>
                  <a:srgbClr val="111111"/>
                </a:solidFill>
                <a:latin typeface="Arial"/>
              </a:rPr>
              <a:t>Timed answer to the question on page 23. Silence. Do not help.</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Timed practice on a second case</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4   |   STEP 4</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12 min</a:t>
            </a:r>
          </a:p>
          <a:p>
            <a:pPr algn="l">
              <a:spcAft>
                <a:spcPts val="700"/>
              </a:spcAft>
            </a:pPr>
            <a:r>
              <a:rPr sz="2000" b="0">
                <a:solidFill>
                  <a:srgbClr val="111111"/>
                </a:solidFill>
                <a:latin typeface="Arial"/>
              </a:rPr>
              <a:t>Swap and peer mark against the four checks. Each student writes one specific improvement, not a general comment.</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Timed practice on a second case</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4   |   STEP 5</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10 min</a:t>
            </a:r>
          </a:p>
          <a:p>
            <a:pPr algn="l">
              <a:spcAft>
                <a:spcPts val="700"/>
              </a:spcAft>
            </a:pPr>
            <a:r>
              <a:rPr sz="2000" b="0">
                <a:solidFill>
                  <a:srgbClr val="111111"/>
                </a:solidFill>
                <a:latin typeface="Arial"/>
              </a:rPr>
              <a:t>Read out two answers that reached opposite decisions. Compare the support, not the conclusion.</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Timed practice on a second case</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000" b="1">
                <a:solidFill>
                  <a:srgbClr val="FFFFFF"/>
                </a:solidFill>
                <a:latin typeface="Arial"/>
              </a:rPr>
              <a:t>LESSON 4   |   STEP 6</a:t>
            </a:r>
          </a:p>
        </p:txBody>
      </p:sp>
      <p:sp>
        <p:nvSpPr>
          <p:cNvPr id="4" name="Rectangle 3"/>
          <p:cNvSpPr/>
          <p:nvPr/>
        </p:nvSpPr>
        <p:spPr>
          <a:xfrm>
            <a:off x="640080" y="118872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023360"/>
          </a:xfrm>
          <a:prstGeom prst="rect">
            <a:avLst/>
          </a:prstGeom>
          <a:noFill/>
        </p:spPr>
        <p:txBody>
          <a:bodyPr wrap="square">
            <a:spAutoFit/>
          </a:bodyPr>
          <a:lstStyle/>
          <a:p>
            <a:pPr algn="l">
              <a:spcAft>
                <a:spcPts val="700"/>
              </a:spcAft>
            </a:pPr>
            <a:r>
              <a:rPr sz="3000" b="1">
                <a:solidFill>
                  <a:srgbClr val="111111"/>
                </a:solidFill>
                <a:latin typeface="Arial"/>
              </a:rPr>
              <a:t>3 min</a:t>
            </a:r>
          </a:p>
          <a:p>
            <a:pPr algn="l">
              <a:spcAft>
                <a:spcPts val="700"/>
              </a:spcAft>
            </a:pPr>
            <a:r>
              <a:rPr sz="2000" b="0">
                <a:solidFill>
                  <a:srgbClr val="111111"/>
                </a:solidFill>
                <a:latin typeface="Arial"/>
              </a:rPr>
              <a:t>Set the redraft as homework, acting on the one improvement received.</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Timed practice on a second case</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603504"/>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603504"/>
          </a:xfrm>
          <a:prstGeom prst="rect">
            <a:avLst/>
          </a:prstGeom>
          <a:noFill/>
        </p:spPr>
        <p:txBody>
          <a:bodyPr wrap="square">
            <a:spAutoFit/>
          </a:bodyPr>
          <a:lstStyle/>
          <a:p>
            <a:pPr algn="l">
              <a:spcAft>
                <a:spcPts val="700"/>
              </a:spcAft>
            </a:pPr>
            <a:r>
              <a:rPr sz="2400" b="1">
                <a:solidFill>
                  <a:srgbClr val="FFFFFF"/>
                </a:solidFill>
                <a:latin typeface="Arial"/>
              </a:rPr>
              <a:t>THE SIX STEP METHOD</a:t>
            </a:r>
          </a:p>
        </p:txBody>
      </p:sp>
      <p:sp>
        <p:nvSpPr>
          <p:cNvPr id="4" name="Rectangle 3"/>
          <p:cNvSpPr/>
          <p:nvPr/>
        </p:nvSpPr>
        <p:spPr>
          <a:xfrm>
            <a:off x="640080" y="123444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4023360"/>
          </a:xfrm>
          <a:prstGeom prst="rect">
            <a:avLst/>
          </a:prstGeom>
          <a:noFill/>
        </p:spPr>
        <p:txBody>
          <a:bodyPr wrap="square">
            <a:spAutoFit/>
          </a:bodyPr>
          <a:lstStyle/>
          <a:p>
            <a:pPr algn="l">
              <a:spcAft>
                <a:spcPts val="700"/>
              </a:spcAft>
            </a:pPr>
            <a:r>
              <a:rPr sz="2000" b="1">
                <a:solidFill>
                  <a:srgbClr val="111111"/>
                </a:solidFill>
                <a:latin typeface="Arial"/>
              </a:rPr>
              <a:t>1.  Read the questions first, not the case.</a:t>
            </a:r>
          </a:p>
          <a:p>
            <a:pPr algn="l">
              <a:spcAft>
                <a:spcPts val="700"/>
              </a:spcAft>
            </a:pPr>
            <a:r>
              <a:rPr sz="2000" b="1">
                <a:solidFill>
                  <a:srgbClr val="111111"/>
                </a:solidFill>
                <a:latin typeface="Arial"/>
              </a:rPr>
              <a:t>2.  Mark the case as you read.</a:t>
            </a:r>
          </a:p>
          <a:p>
            <a:pPr algn="l">
              <a:spcAft>
                <a:spcPts val="700"/>
              </a:spcAft>
            </a:pPr>
            <a:r>
              <a:rPr sz="2000" b="1">
                <a:solidFill>
                  <a:srgbClr val="111111"/>
                </a:solidFill>
                <a:latin typeface="Arial"/>
              </a:rPr>
              <a:t>3.  For each question, find the evidence before you write.</a:t>
            </a:r>
          </a:p>
          <a:p>
            <a:pPr algn="l">
              <a:spcAft>
                <a:spcPts val="700"/>
              </a:spcAft>
            </a:pPr>
            <a:r>
              <a:rPr sz="2000" b="1">
                <a:solidFill>
                  <a:srgbClr val="111111"/>
                </a:solidFill>
                <a:latin typeface="Arial"/>
              </a:rPr>
              <a:t>4.  Answer the command word, not the topic.</a:t>
            </a:r>
          </a:p>
          <a:p>
            <a:pPr algn="l">
              <a:spcAft>
                <a:spcPts val="700"/>
              </a:spcAft>
            </a:pPr>
            <a:r>
              <a:rPr sz="2000" b="1">
                <a:solidFill>
                  <a:srgbClr val="111111"/>
                </a:solidFill>
                <a:latin typeface="Arial"/>
              </a:rPr>
              <a:t>5.  Build the chain, then stop.</a:t>
            </a:r>
          </a:p>
          <a:p>
            <a:pPr algn="l">
              <a:spcAft>
                <a:spcPts val="700"/>
              </a:spcAft>
            </a:pPr>
            <a:r>
              <a:rPr sz="2000" b="1">
                <a:solidFill>
                  <a:srgbClr val="111111"/>
                </a:solidFill>
                <a:latin typeface="Arial"/>
              </a:rPr>
              <a:t>6.  On the final part, decide and say why.</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Short enough to memorise. That is the point.</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66928"/>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66928"/>
          </a:xfrm>
          <a:prstGeom prst="rect">
            <a:avLst/>
          </a:prstGeom>
          <a:noFill/>
        </p:spPr>
        <p:txBody>
          <a:bodyPr wrap="square">
            <a:spAutoFit/>
          </a:bodyPr>
          <a:lstStyle/>
          <a:p>
            <a:pPr algn="l">
              <a:spcAft>
                <a:spcPts val="700"/>
              </a:spcAft>
            </a:pPr>
            <a:r>
              <a:rPr sz="2200" b="1">
                <a:solidFill>
                  <a:srgbClr val="FFFFFF"/>
                </a:solidFill>
                <a:latin typeface="Arial"/>
              </a:rPr>
              <a:t>1. READ THE QUESTIONS FIRST, NOT THE CASE.</a:t>
            </a:r>
          </a:p>
        </p:txBody>
      </p:sp>
      <p:sp>
        <p:nvSpPr>
          <p:cNvPr id="4" name="Rectangle 3"/>
          <p:cNvSpPr/>
          <p:nvPr/>
        </p:nvSpPr>
        <p:spPr>
          <a:xfrm>
            <a:off x="640080" y="1234440"/>
            <a:ext cx="10911535" cy="420624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3749039"/>
          </a:xfrm>
          <a:prstGeom prst="rect">
            <a:avLst/>
          </a:prstGeom>
          <a:noFill/>
        </p:spPr>
        <p:txBody>
          <a:bodyPr wrap="square">
            <a:spAutoFit/>
          </a:bodyPr>
          <a:lstStyle/>
          <a:p>
            <a:pPr algn="l">
              <a:spcAft>
                <a:spcPts val="700"/>
              </a:spcAft>
            </a:pPr>
            <a:r>
              <a:rPr sz="2200" b="0">
                <a:solidFill>
                  <a:srgbClr val="111111"/>
                </a:solidFill>
                <a:latin typeface="Arial"/>
              </a:rPr>
              <a:t>Two minutes. You now know what you are looking for, so the reading has a purpose. Students who read the case cold read it twice and still miss the figure they needed.</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The six step method</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66928"/>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66928"/>
          </a:xfrm>
          <a:prstGeom prst="rect">
            <a:avLst/>
          </a:prstGeom>
          <a:noFill/>
        </p:spPr>
        <p:txBody>
          <a:bodyPr wrap="square">
            <a:spAutoFit/>
          </a:bodyPr>
          <a:lstStyle/>
          <a:p>
            <a:pPr algn="l">
              <a:spcAft>
                <a:spcPts val="700"/>
              </a:spcAft>
            </a:pPr>
            <a:r>
              <a:rPr sz="2200" b="1">
                <a:solidFill>
                  <a:srgbClr val="FFFFFF"/>
                </a:solidFill>
                <a:latin typeface="Arial"/>
              </a:rPr>
              <a:t>2. MARK THE CASE AS YOU READ.</a:t>
            </a:r>
          </a:p>
        </p:txBody>
      </p:sp>
      <p:sp>
        <p:nvSpPr>
          <p:cNvPr id="4" name="Rectangle 3"/>
          <p:cNvSpPr/>
          <p:nvPr/>
        </p:nvSpPr>
        <p:spPr>
          <a:xfrm>
            <a:off x="640080" y="1234440"/>
            <a:ext cx="10911535" cy="420624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3749039"/>
          </a:xfrm>
          <a:prstGeom prst="rect">
            <a:avLst/>
          </a:prstGeom>
          <a:noFill/>
        </p:spPr>
        <p:txBody>
          <a:bodyPr wrap="square">
            <a:spAutoFit/>
          </a:bodyPr>
          <a:lstStyle/>
          <a:p>
            <a:pPr algn="l">
              <a:spcAft>
                <a:spcPts val="700"/>
              </a:spcAft>
            </a:pPr>
            <a:r>
              <a:rPr sz="2200" b="0">
                <a:solidFill>
                  <a:srgbClr val="111111"/>
                </a:solidFill>
                <a:latin typeface="Arial"/>
              </a:rPr>
              <a:t>Underline every number. Circle every quotation from a person in the business. Box any sentence about a change, a plan or a problem. Those three marks are where nearly every application mark lives.</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The six step method</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66928"/>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66928"/>
          </a:xfrm>
          <a:prstGeom prst="rect">
            <a:avLst/>
          </a:prstGeom>
          <a:noFill/>
        </p:spPr>
        <p:txBody>
          <a:bodyPr wrap="square">
            <a:spAutoFit/>
          </a:bodyPr>
          <a:lstStyle/>
          <a:p>
            <a:pPr algn="l">
              <a:spcAft>
                <a:spcPts val="700"/>
              </a:spcAft>
            </a:pPr>
            <a:r>
              <a:rPr sz="2200" b="1">
                <a:solidFill>
                  <a:srgbClr val="FFFFFF"/>
                </a:solidFill>
                <a:latin typeface="Arial"/>
              </a:rPr>
              <a:t>3. FOR EACH QUESTION, FIND THE EVIDENCE BEFORE YOU WRITE.</a:t>
            </a:r>
          </a:p>
        </p:txBody>
      </p:sp>
      <p:sp>
        <p:nvSpPr>
          <p:cNvPr id="4" name="Rectangle 3"/>
          <p:cNvSpPr/>
          <p:nvPr/>
        </p:nvSpPr>
        <p:spPr>
          <a:xfrm>
            <a:off x="640080" y="1234440"/>
            <a:ext cx="10911535" cy="420624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3749039"/>
          </a:xfrm>
          <a:prstGeom prst="rect">
            <a:avLst/>
          </a:prstGeom>
          <a:noFill/>
        </p:spPr>
        <p:txBody>
          <a:bodyPr wrap="square">
            <a:spAutoFit/>
          </a:bodyPr>
          <a:lstStyle/>
          <a:p>
            <a:pPr algn="l">
              <a:spcAft>
                <a:spcPts val="700"/>
              </a:spcAft>
            </a:pPr>
            <a:r>
              <a:rPr sz="2200" b="0">
                <a:solidFill>
                  <a:srgbClr val="111111"/>
                </a:solidFill>
                <a:latin typeface="Arial"/>
              </a:rPr>
              <a:t>Write the line reference or the figure in the margin of the question paper. If you cannot find any evidence for a question, that is information: the question wants the theory applied, not quoted.</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The six step method</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66928"/>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66928"/>
          </a:xfrm>
          <a:prstGeom prst="rect">
            <a:avLst/>
          </a:prstGeom>
          <a:noFill/>
        </p:spPr>
        <p:txBody>
          <a:bodyPr wrap="square">
            <a:spAutoFit/>
          </a:bodyPr>
          <a:lstStyle/>
          <a:p>
            <a:pPr algn="l">
              <a:spcAft>
                <a:spcPts val="700"/>
              </a:spcAft>
            </a:pPr>
            <a:r>
              <a:rPr sz="2200" b="1">
                <a:solidFill>
                  <a:srgbClr val="FFFFFF"/>
                </a:solidFill>
                <a:latin typeface="Arial"/>
              </a:rPr>
              <a:t>4. ANSWER THE COMMAND WORD, NOT THE TOPIC.</a:t>
            </a:r>
          </a:p>
        </p:txBody>
      </p:sp>
      <p:sp>
        <p:nvSpPr>
          <p:cNvPr id="4" name="Rectangle 3"/>
          <p:cNvSpPr/>
          <p:nvPr/>
        </p:nvSpPr>
        <p:spPr>
          <a:xfrm>
            <a:off x="640080" y="1234440"/>
            <a:ext cx="10911535" cy="420624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3749039"/>
          </a:xfrm>
          <a:prstGeom prst="rect">
            <a:avLst/>
          </a:prstGeom>
          <a:noFill/>
        </p:spPr>
        <p:txBody>
          <a:bodyPr wrap="square">
            <a:spAutoFit/>
          </a:bodyPr>
          <a:lstStyle/>
          <a:p>
            <a:pPr algn="l">
              <a:spcAft>
                <a:spcPts val="700"/>
              </a:spcAft>
            </a:pPr>
            <a:r>
              <a:rPr sz="2200" b="0">
                <a:solidFill>
                  <a:srgbClr val="111111"/>
                </a:solidFill>
                <a:latin typeface="Arial"/>
              </a:rPr>
              <a:t>Explain, analyse and recommend are three different tasks about the same content. The decoder on page 6 tells you what each one is asking for.</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The six step method</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66928"/>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66928"/>
          </a:xfrm>
          <a:prstGeom prst="rect">
            <a:avLst/>
          </a:prstGeom>
          <a:noFill/>
        </p:spPr>
        <p:txBody>
          <a:bodyPr wrap="square">
            <a:spAutoFit/>
          </a:bodyPr>
          <a:lstStyle/>
          <a:p>
            <a:pPr algn="l">
              <a:spcAft>
                <a:spcPts val="700"/>
              </a:spcAft>
            </a:pPr>
            <a:r>
              <a:rPr sz="2200" b="1">
                <a:solidFill>
                  <a:srgbClr val="FFFFFF"/>
                </a:solidFill>
                <a:latin typeface="Arial"/>
              </a:rPr>
              <a:t>5. BUILD THE CHAIN, THEN STOP.</a:t>
            </a:r>
          </a:p>
        </p:txBody>
      </p:sp>
      <p:sp>
        <p:nvSpPr>
          <p:cNvPr id="4" name="Rectangle 3"/>
          <p:cNvSpPr/>
          <p:nvPr/>
        </p:nvSpPr>
        <p:spPr>
          <a:xfrm>
            <a:off x="640080" y="1234440"/>
            <a:ext cx="10911535" cy="420624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3749039"/>
          </a:xfrm>
          <a:prstGeom prst="rect">
            <a:avLst/>
          </a:prstGeom>
          <a:noFill/>
        </p:spPr>
        <p:txBody>
          <a:bodyPr wrap="square">
            <a:spAutoFit/>
          </a:bodyPr>
          <a:lstStyle/>
          <a:p>
            <a:pPr algn="l">
              <a:spcAft>
                <a:spcPts val="700"/>
              </a:spcAft>
            </a:pPr>
            <a:r>
              <a:rPr sz="2200" b="0">
                <a:solidFill>
                  <a:srgbClr val="111111"/>
                </a:solidFill>
                <a:latin typeface="Arial"/>
              </a:rPr>
              <a:t>Point, then because, then which means for this business. Two developed chains beat five undeveloped statements every time, and they take less time to write.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The six step method</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66928"/>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66928"/>
          </a:xfrm>
          <a:prstGeom prst="rect">
            <a:avLst/>
          </a:prstGeom>
          <a:noFill/>
        </p:spPr>
        <p:txBody>
          <a:bodyPr wrap="square">
            <a:spAutoFit/>
          </a:bodyPr>
          <a:lstStyle/>
          <a:p>
            <a:pPr algn="l">
              <a:spcAft>
                <a:spcPts val="700"/>
              </a:spcAft>
            </a:pPr>
            <a:r>
              <a:rPr sz="2200" b="1">
                <a:solidFill>
                  <a:srgbClr val="FFFFFF"/>
                </a:solidFill>
                <a:latin typeface="Arial"/>
              </a:rPr>
              <a:t>6. ON THE FINAL PART, DECIDE AND SAY WHY.</a:t>
            </a:r>
          </a:p>
        </p:txBody>
      </p:sp>
      <p:sp>
        <p:nvSpPr>
          <p:cNvPr id="4" name="Rectangle 3"/>
          <p:cNvSpPr/>
          <p:nvPr/>
        </p:nvSpPr>
        <p:spPr>
          <a:xfrm>
            <a:off x="640080" y="1234440"/>
            <a:ext cx="10911535" cy="420624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3749039"/>
          </a:xfrm>
          <a:prstGeom prst="rect">
            <a:avLst/>
          </a:prstGeom>
          <a:noFill/>
        </p:spPr>
        <p:txBody>
          <a:bodyPr wrap="square">
            <a:spAutoFit/>
          </a:bodyPr>
          <a:lstStyle/>
          <a:p>
            <a:pPr algn="l">
              <a:spcAft>
                <a:spcPts val="700"/>
              </a:spcAft>
            </a:pPr>
            <a:r>
              <a:rPr sz="2200" b="0">
                <a:solidFill>
                  <a:srgbClr val="111111"/>
                </a:solidFill>
                <a:latin typeface="Arial"/>
              </a:rPr>
              <a:t>State your decision, support it with a figure or a quotation from the case, then give the condition under which you would decide differently. That last sentence is the one most students never write.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The six step method</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66928"/>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66928"/>
          </a:xfrm>
          <a:prstGeom prst="rect">
            <a:avLst/>
          </a:prstGeom>
          <a:noFill/>
        </p:spPr>
        <p:txBody>
          <a:bodyPr wrap="square">
            <a:spAutoFit/>
          </a:bodyPr>
          <a:lstStyle/>
          <a:p>
            <a:pPr algn="l">
              <a:spcAft>
                <a:spcPts val="700"/>
              </a:spcAft>
            </a:pPr>
            <a:r>
              <a:rPr sz="2200" b="1">
                <a:solidFill>
                  <a:srgbClr val="FFFFFF"/>
                </a:solidFill>
                <a:latin typeface="Arial"/>
              </a:rPr>
              <a:t>COMMAND WORDS</a:t>
            </a:r>
          </a:p>
        </p:txBody>
      </p:sp>
      <p:sp>
        <p:nvSpPr>
          <p:cNvPr id="4" name="Rectangle 3"/>
          <p:cNvSpPr/>
          <p:nvPr/>
        </p:nvSpPr>
        <p:spPr>
          <a:xfrm>
            <a:off x="640080" y="1188720"/>
            <a:ext cx="10911535" cy="484632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389120"/>
          </a:xfrm>
          <a:prstGeom prst="rect">
            <a:avLst/>
          </a:prstGeom>
          <a:noFill/>
        </p:spPr>
        <p:txBody>
          <a:bodyPr wrap="square">
            <a:spAutoFit/>
          </a:bodyPr>
          <a:lstStyle/>
          <a:p>
            <a:pPr algn="l">
              <a:spcAft>
                <a:spcPts val="700"/>
              </a:spcAft>
            </a:pPr>
            <a:r>
              <a:rPr sz="1500" b="0">
                <a:solidFill>
                  <a:srgbClr val="111111"/>
                </a:solidFill>
                <a:latin typeface="Arial"/>
              </a:rPr>
              <a:t>Define  ...  Give the meaning of the term.</a:t>
            </a:r>
          </a:p>
          <a:p>
            <a:pPr algn="l">
              <a:spcAft>
                <a:spcPts val="700"/>
              </a:spcAft>
            </a:pPr>
            <a:r>
              <a:rPr sz="1500" b="0">
                <a:solidFill>
                  <a:srgbClr val="111111"/>
                </a:solidFill>
                <a:latin typeface="Arial"/>
              </a:rPr>
              <a:t>State or Identify  ...  Name it. Nothing more.</a:t>
            </a:r>
          </a:p>
          <a:p>
            <a:pPr algn="l">
              <a:spcAft>
                <a:spcPts val="700"/>
              </a:spcAft>
            </a:pPr>
            <a:r>
              <a:rPr sz="1500" b="0">
                <a:solidFill>
                  <a:srgbClr val="111111"/>
                </a:solidFill>
                <a:latin typeface="Arial"/>
              </a:rPr>
              <a:t>Calculate  ...  Work it out and show the working.</a:t>
            </a:r>
          </a:p>
          <a:p>
            <a:pPr algn="l">
              <a:spcAft>
                <a:spcPts val="700"/>
              </a:spcAft>
            </a:pPr>
            <a:r>
              <a:rPr sz="1500" b="0">
                <a:solidFill>
                  <a:srgbClr val="111111"/>
                </a:solidFill>
                <a:latin typeface="Arial"/>
              </a:rPr>
              <a:t>Explain  ...  Say how or why, and follow it through.</a:t>
            </a:r>
          </a:p>
          <a:p>
            <a:pPr algn="l">
              <a:spcAft>
                <a:spcPts val="700"/>
              </a:spcAft>
            </a:pPr>
            <a:r>
              <a:rPr sz="1500" b="0">
                <a:solidFill>
                  <a:srgbClr val="111111"/>
                </a:solidFill>
                <a:latin typeface="Arial"/>
              </a:rPr>
              <a:t>Analyse  ...  Take it apart and follow the consequences.</a:t>
            </a:r>
          </a:p>
          <a:p>
            <a:pPr algn="l">
              <a:spcAft>
                <a:spcPts val="700"/>
              </a:spcAft>
            </a:pPr>
            <a:r>
              <a:rPr sz="1500" b="0">
                <a:solidFill>
                  <a:srgbClr val="111111"/>
                </a:solidFill>
                <a:latin typeface="Arial"/>
              </a:rPr>
              <a:t>Evaluate  ...  Weigh both sides and come down somewhere.</a:t>
            </a:r>
          </a:p>
          <a:p>
            <a:pPr algn="l">
              <a:spcAft>
                <a:spcPts val="700"/>
              </a:spcAft>
            </a:pPr>
            <a:r>
              <a:rPr sz="1500" b="0">
                <a:solidFill>
                  <a:srgbClr val="111111"/>
                </a:solidFill>
                <a:latin typeface="Arial"/>
              </a:rPr>
              <a:t>Discuss  ...  Write about the issue in depth and in a structured way.</a:t>
            </a:r>
          </a:p>
          <a:p>
            <a:pPr algn="l">
              <a:spcAft>
                <a:spcPts val="700"/>
              </a:spcAft>
            </a:pPr>
            <a:r>
              <a:rPr sz="1500" b="0">
                <a:solidFill>
                  <a:srgbClr val="111111"/>
                </a:solidFill>
                <a:latin typeface="Arial"/>
              </a:rPr>
              <a:t>Recommend  ...  Choose one option and defend the choice.</a:t>
            </a:r>
          </a:p>
          <a:p>
            <a:pPr algn="l">
              <a:spcAft>
                <a:spcPts val="700"/>
              </a:spcAft>
            </a:pPr>
            <a:r>
              <a:rPr sz="1500" b="0">
                <a:solidFill>
                  <a:srgbClr val="111111"/>
                </a:solidFill>
                <a:latin typeface="Arial"/>
              </a:rPr>
              <a:t>Justify your answer  ...  Show the reasoning behind your decision.</a:t>
            </a:r>
          </a:p>
          <a:p>
            <a:pPr algn="l">
              <a:spcAft>
                <a:spcPts val="700"/>
              </a:spcAft>
            </a:pPr>
            <a:r>
              <a:rPr sz="1500" b="0">
                <a:solidFill>
                  <a:srgbClr val="111111"/>
                </a:solidFill>
                <a:latin typeface="Arial"/>
              </a:rPr>
              <a:t>Do you think  ...  This is asking for a decision, not a feeling.</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Three different jobs, three different shapes of answer.</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66928"/>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66928"/>
          </a:xfrm>
          <a:prstGeom prst="rect">
            <a:avLst/>
          </a:prstGeom>
          <a:noFill/>
        </p:spPr>
        <p:txBody>
          <a:bodyPr wrap="square">
            <a:spAutoFit/>
          </a:bodyPr>
          <a:lstStyle/>
          <a:p>
            <a:pPr algn="l">
              <a:spcAft>
                <a:spcPts val="700"/>
              </a:spcAft>
            </a:pPr>
            <a:r>
              <a:rPr sz="2200" b="1">
                <a:solidFill>
                  <a:srgbClr val="FFFFFF"/>
                </a:solidFill>
                <a:latin typeface="Arial"/>
              </a:rPr>
              <a:t>THE SAME POINT, FOUR WAYS</a:t>
            </a:r>
          </a:p>
        </p:txBody>
      </p:sp>
      <p:sp>
        <p:nvSpPr>
          <p:cNvPr id="4" name="Rectangle 3"/>
          <p:cNvSpPr/>
          <p:nvPr/>
        </p:nvSpPr>
        <p:spPr>
          <a:xfrm>
            <a:off x="640080" y="1188720"/>
            <a:ext cx="10911535" cy="484632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44752"/>
            <a:ext cx="10362895" cy="4389120"/>
          </a:xfrm>
          <a:prstGeom prst="rect">
            <a:avLst/>
          </a:prstGeom>
          <a:noFill/>
        </p:spPr>
        <p:txBody>
          <a:bodyPr wrap="square">
            <a:spAutoFit/>
          </a:bodyPr>
          <a:lstStyle/>
          <a:p>
            <a:pPr algn="l">
              <a:spcAft>
                <a:spcPts val="700"/>
              </a:spcAft>
            </a:pPr>
            <a:r>
              <a:rPr sz="1500" b="1">
                <a:solidFill>
                  <a:srgbClr val="111111"/>
                </a:solidFill>
                <a:latin typeface="Arial"/>
              </a:rPr>
              <a:t>Weak use of the case: Sunrise Foods should expand because expanding increases sales and market share.</a:t>
            </a:r>
          </a:p>
          <a:p>
            <a:pPr algn="l">
              <a:spcAft>
                <a:spcPts val="700"/>
              </a:spcAft>
            </a:pPr>
            <a:r>
              <a:rPr sz="1500" b="1">
                <a:solidFill>
                  <a:srgbClr val="111111"/>
                </a:solidFill>
                <a:latin typeface="Arial"/>
              </a:rPr>
              <a:t>Better: Sunrise Foods should expand because its capacity utilisation is already 88 per cent.</a:t>
            </a:r>
          </a:p>
          <a:p>
            <a:pPr algn="l">
              <a:spcAft>
                <a:spcPts val="700"/>
              </a:spcAft>
            </a:pPr>
            <a:r>
              <a:rPr sz="1500" b="1">
                <a:solidFill>
                  <a:srgbClr val="111111"/>
                </a:solidFill>
                <a:latin typeface="Arial"/>
              </a:rPr>
              <a:t>Strong: Sunrise Foods is running at 88 per cent capacity, so it cannot take a large new export order without turning work away, and it has already been late on two export orders for the first time in four years.</a:t>
            </a:r>
          </a:p>
          <a:p>
            <a:pPr algn="l">
              <a:spcAft>
                <a:spcPts val="700"/>
              </a:spcAft>
            </a:pPr>
            <a:r>
              <a:rPr sz="1500" b="1">
                <a:solidFill>
                  <a:srgbClr val="111111"/>
                </a:solidFill>
                <a:latin typeface="Arial"/>
              </a:rPr>
              <a:t>Strong with judgement: Sunrise is at 88 per cent capacity, so growth without new capacity means turning orders away. But its acid test ratio has fallen from 1.3 to 1.0, so it cannot fund a factory from working capital. The capacity problem is real and the timing is difficult, so it should expand only if it can secure long term finance first.</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What changed between each version and the next?</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200" b="1">
                <a:solidFill>
                  <a:srgbClr val="FFFFFF"/>
                </a:solidFill>
                <a:latin typeface="Arial"/>
              </a:rPr>
              <a:t>SUNRISE FOODS</a:t>
            </a:r>
          </a:p>
        </p:txBody>
      </p:sp>
      <p:sp>
        <p:nvSpPr>
          <p:cNvPr id="4" name="TextBox 3"/>
          <p:cNvSpPr txBox="1"/>
          <p:nvPr/>
        </p:nvSpPr>
        <p:spPr>
          <a:xfrm>
            <a:off x="640080" y="1005840"/>
            <a:ext cx="10911535" cy="1188720"/>
          </a:xfrm>
          <a:prstGeom prst="rect">
            <a:avLst/>
          </a:prstGeom>
          <a:noFill/>
        </p:spPr>
        <p:txBody>
          <a:bodyPr wrap="square">
            <a:spAutoFit/>
          </a:bodyPr>
          <a:lstStyle/>
          <a:p>
            <a:pPr algn="l">
              <a:spcAft>
                <a:spcPts val="700"/>
              </a:spcAft>
            </a:pPr>
            <a:r>
              <a:rPr sz="1300" b="0">
                <a:solidFill>
                  <a:srgbClr val="111111"/>
                </a:solidFill>
                <a:latin typeface="Arial"/>
              </a:rPr>
              <a:t>Sunrise Foods is a private limited company that manufactures packaged snack foods. It was started 22 years ago by Amara Diallo, who still owns 70 per cent of the shares. Her two adult children own the rest and both work in the business. Sunrise sells in its home country and exports to three neighbouring countries, which together now account for 38 per cent of its revenue.</a:t>
            </a:r>
          </a:p>
        </p:txBody>
      </p:sp>
      <p:graphicFrame>
        <p:nvGraphicFramePr>
          <p:cNvPr id="5" name="Table 4"/>
          <p:cNvGraphicFramePr>
            <a:graphicFrameLocks noGrp="1"/>
          </p:cNvGraphicFramePr>
          <p:nvPr/>
        </p:nvGraphicFramePr>
        <p:xfrm>
          <a:off x="640080" y="2286000"/>
          <a:ext cx="10911535" cy="3657600"/>
        </p:xfrm>
        <a:graphic>
          <a:graphicData uri="http://schemas.openxmlformats.org/drawingml/2006/table">
            <a:tbl>
              <a:tblPr firstRow="1" bandRow="1">
                <a:tableStyleId>{5C22544A-7EE6-4342-B048-85BDC9FD1C3A}</a:tableStyleId>
              </a:tblPr>
              <a:tblGrid>
                <a:gridCol w="3637178"/>
                <a:gridCol w="3637178"/>
                <a:gridCol w="3637179"/>
              </a:tblGrid>
              <a:tr h="332509">
                <a:tc>
                  <a:txBody>
                    <a:bodyPr/>
                    <a:lstStyle/>
                    <a:p/>
                  </a:txBody>
                  <a:tcPr/>
                </a:tc>
                <a:tc>
                  <a:txBody>
                    <a:bodyPr/>
                    <a:lstStyle/>
                    <a:p>
                      <a:r>
                        <a:rPr sz="1300" b="1"/>
                        <a:t>Year ended 2025</a:t>
                      </a:r>
                    </a:p>
                  </a:txBody>
                  <a:tcPr/>
                </a:tc>
                <a:tc>
                  <a:txBody>
                    <a:bodyPr/>
                    <a:lstStyle/>
                    <a:p>
                      <a:r>
                        <a:rPr sz="1300" b="1"/>
                        <a:t>Year ended 2024</a:t>
                      </a:r>
                    </a:p>
                  </a:txBody>
                  <a:tcPr/>
                </a:tc>
              </a:tr>
              <a:tr h="332509">
                <a:tc>
                  <a:txBody>
                    <a:bodyPr/>
                    <a:lstStyle/>
                    <a:p>
                      <a:r>
                        <a:rPr sz="1200"/>
                        <a:t>Revenue</a:t>
                      </a:r>
                    </a:p>
                  </a:txBody>
                  <a:tcPr/>
                </a:tc>
                <a:tc>
                  <a:txBody>
                    <a:bodyPr/>
                    <a:lstStyle/>
                    <a:p>
                      <a:r>
                        <a:rPr sz="1200"/>
                        <a:t>$9,600,000</a:t>
                      </a:r>
                    </a:p>
                  </a:txBody>
                  <a:tcPr/>
                </a:tc>
                <a:tc>
                  <a:txBody>
                    <a:bodyPr/>
                    <a:lstStyle/>
                    <a:p>
                      <a:r>
                        <a:rPr sz="1200"/>
                        <a:t>$8,000,000</a:t>
                      </a:r>
                    </a:p>
                  </a:txBody>
                  <a:tcPr/>
                </a:tc>
              </a:tr>
              <a:tr h="332509">
                <a:tc>
                  <a:txBody>
                    <a:bodyPr/>
                    <a:lstStyle/>
                    <a:p>
                      <a:r>
                        <a:rPr sz="1200"/>
                        <a:t>Gross profit</a:t>
                      </a:r>
                    </a:p>
                  </a:txBody>
                  <a:tcPr/>
                </a:tc>
                <a:tc>
                  <a:txBody>
                    <a:bodyPr/>
                    <a:lstStyle/>
                    <a:p>
                      <a:r>
                        <a:rPr sz="1200"/>
                        <a:t>$3,264,000</a:t>
                      </a:r>
                    </a:p>
                  </a:txBody>
                  <a:tcPr/>
                </a:tc>
                <a:tc>
                  <a:txBody>
                    <a:bodyPr/>
                    <a:lstStyle/>
                    <a:p>
                      <a:r>
                        <a:rPr sz="1200"/>
                        <a:t>$2,720,000</a:t>
                      </a:r>
                    </a:p>
                  </a:txBody>
                  <a:tcPr/>
                </a:tc>
              </a:tr>
              <a:tr h="332509">
                <a:tc>
                  <a:txBody>
                    <a:bodyPr/>
                    <a:lstStyle/>
                    <a:p>
                      <a:r>
                        <a:rPr sz="1200"/>
                        <a:t>Profit for the year</a:t>
                      </a:r>
                    </a:p>
                  </a:txBody>
                  <a:tcPr/>
                </a:tc>
                <a:tc>
                  <a:txBody>
                    <a:bodyPr/>
                    <a:lstStyle/>
                    <a:p>
                      <a:r>
                        <a:rPr sz="1200"/>
                        <a:t>$768,000</a:t>
                      </a:r>
                    </a:p>
                  </a:txBody>
                  <a:tcPr/>
                </a:tc>
                <a:tc>
                  <a:txBody>
                    <a:bodyPr/>
                    <a:lstStyle/>
                    <a:p>
                      <a:r>
                        <a:rPr sz="1200"/>
                        <a:t>$720,000</a:t>
                      </a:r>
                    </a:p>
                  </a:txBody>
                  <a:tcPr/>
                </a:tc>
              </a:tr>
              <a:tr h="332509">
                <a:tc>
                  <a:txBody>
                    <a:bodyPr/>
                    <a:lstStyle/>
                    <a:p>
                      <a:r>
                        <a:rPr sz="1200"/>
                        <a:t>Capital employed</a:t>
                      </a:r>
                    </a:p>
                  </a:txBody>
                  <a:tcPr/>
                </a:tc>
                <a:tc>
                  <a:txBody>
                    <a:bodyPr/>
                    <a:lstStyle/>
                    <a:p>
                      <a:r>
                        <a:rPr sz="1200"/>
                        <a:t>$6,400,000</a:t>
                      </a:r>
                    </a:p>
                  </a:txBody>
                  <a:tcPr/>
                </a:tc>
                <a:tc>
                  <a:txBody>
                    <a:bodyPr/>
                    <a:lstStyle/>
                    <a:p>
                      <a:r>
                        <a:rPr sz="1200"/>
                        <a:t>$5,200,000</a:t>
                      </a:r>
                    </a:p>
                  </a:txBody>
                  <a:tcPr/>
                </a:tc>
              </a:tr>
              <a:tr h="332509">
                <a:tc>
                  <a:txBody>
                    <a:bodyPr/>
                    <a:lstStyle/>
                    <a:p>
                      <a:r>
                        <a:rPr sz="1200"/>
                        <a:t>Current assets</a:t>
                      </a:r>
                    </a:p>
                  </a:txBody>
                  <a:tcPr/>
                </a:tc>
                <a:tc>
                  <a:txBody>
                    <a:bodyPr/>
                    <a:lstStyle/>
                    <a:p>
                      <a:r>
                        <a:rPr sz="1200"/>
                        <a:t>$1,800,000</a:t>
                      </a:r>
                    </a:p>
                  </a:txBody>
                  <a:tcPr/>
                </a:tc>
                <a:tc>
                  <a:txBody>
                    <a:bodyPr/>
                    <a:lstStyle/>
                    <a:p>
                      <a:r>
                        <a:rPr sz="1200"/>
                        <a:t>$1,500,000</a:t>
                      </a:r>
                    </a:p>
                  </a:txBody>
                  <a:tcPr/>
                </a:tc>
              </a:tr>
              <a:tr h="332509">
                <a:tc>
                  <a:txBody>
                    <a:bodyPr/>
                    <a:lstStyle/>
                    <a:p>
                      <a:r>
                        <a:rPr sz="1200"/>
                        <a:t>of which inventory</a:t>
                      </a:r>
                    </a:p>
                  </a:txBody>
                  <a:tcPr/>
                </a:tc>
                <a:tc>
                  <a:txBody>
                    <a:bodyPr/>
                    <a:lstStyle/>
                    <a:p>
                      <a:r>
                        <a:rPr sz="1200"/>
                        <a:t>$600,000</a:t>
                      </a:r>
                    </a:p>
                  </a:txBody>
                  <a:tcPr/>
                </a:tc>
                <a:tc>
                  <a:txBody>
                    <a:bodyPr/>
                    <a:lstStyle/>
                    <a:p>
                      <a:r>
                        <a:rPr sz="1200"/>
                        <a:t>$450,000</a:t>
                      </a:r>
                    </a:p>
                  </a:txBody>
                  <a:tcPr/>
                </a:tc>
              </a:tr>
              <a:tr h="332509">
                <a:tc>
                  <a:txBody>
                    <a:bodyPr/>
                    <a:lstStyle/>
                    <a:p>
                      <a:r>
                        <a:rPr sz="1200"/>
                        <a:t>Current liabilities</a:t>
                      </a:r>
                    </a:p>
                  </a:txBody>
                  <a:tcPr/>
                </a:tc>
                <a:tc>
                  <a:txBody>
                    <a:bodyPr/>
                    <a:lstStyle/>
                    <a:p>
                      <a:r>
                        <a:rPr sz="1200"/>
                        <a:t>$1,200,000</a:t>
                      </a:r>
                    </a:p>
                  </a:txBody>
                  <a:tcPr/>
                </a:tc>
                <a:tc>
                  <a:txBody>
                    <a:bodyPr/>
                    <a:lstStyle/>
                    <a:p>
                      <a:r>
                        <a:rPr sz="1200"/>
                        <a:t>$800,000</a:t>
                      </a:r>
                    </a:p>
                  </a:txBody>
                  <a:tcPr/>
                </a:tc>
              </a:tr>
              <a:tr h="332509">
                <a:tc>
                  <a:txBody>
                    <a:bodyPr/>
                    <a:lstStyle/>
                    <a:p>
                      <a:r>
                        <a:rPr sz="1200"/>
                        <a:t>Employees</a:t>
                      </a:r>
                    </a:p>
                  </a:txBody>
                  <a:tcPr/>
                </a:tc>
                <a:tc>
                  <a:txBody>
                    <a:bodyPr/>
                    <a:lstStyle/>
                    <a:p>
                      <a:r>
                        <a:rPr sz="1200"/>
                        <a:t>240</a:t>
                      </a:r>
                    </a:p>
                  </a:txBody>
                  <a:tcPr/>
                </a:tc>
                <a:tc>
                  <a:txBody>
                    <a:bodyPr/>
                    <a:lstStyle/>
                    <a:p>
                      <a:r>
                        <a:rPr sz="1200"/>
                        <a:t>205</a:t>
                      </a:r>
                    </a:p>
                  </a:txBody>
                  <a:tcPr/>
                </a:tc>
              </a:tr>
              <a:tr h="332509">
                <a:tc>
                  <a:txBody>
                    <a:bodyPr/>
                    <a:lstStyle/>
                    <a:p>
                      <a:r>
                        <a:rPr sz="1200"/>
                        <a:t>Capacity utilisation</a:t>
                      </a:r>
                    </a:p>
                  </a:txBody>
                  <a:tcPr/>
                </a:tc>
                <a:tc>
                  <a:txBody>
                    <a:bodyPr/>
                    <a:lstStyle/>
                    <a:p>
                      <a:r>
                        <a:rPr sz="1200"/>
                        <a:t>88 per cent</a:t>
                      </a:r>
                    </a:p>
                  </a:txBody>
                  <a:tcPr/>
                </a:tc>
                <a:tc>
                  <a:txBody>
                    <a:bodyPr/>
                    <a:lstStyle/>
                    <a:p>
                      <a:r>
                        <a:rPr sz="1200"/>
                        <a:t>79 per cent</a:t>
                      </a:r>
                    </a:p>
                  </a:txBody>
                  <a:tcPr/>
                </a:tc>
              </a:tr>
              <a:tr h="332510">
                <a:tc>
                  <a:txBody>
                    <a:bodyPr/>
                    <a:lstStyle/>
                    <a:p>
                      <a:r>
                        <a:rPr sz="1200"/>
                        <a:t>Labour turnover</a:t>
                      </a:r>
                    </a:p>
                  </a:txBody>
                  <a:tcPr/>
                </a:tc>
                <a:tc>
                  <a:txBody>
                    <a:bodyPr/>
                    <a:lstStyle/>
                    <a:p>
                      <a:r>
                        <a:rPr sz="1200"/>
                        <a:t>24 per cent</a:t>
                      </a:r>
                    </a:p>
                  </a:txBody>
                  <a:tcPr/>
                </a:tc>
                <a:tc>
                  <a:txBody>
                    <a:bodyPr/>
                    <a:lstStyle/>
                    <a:p>
                      <a:r>
                        <a:rPr sz="1200"/>
                        <a:t>17 per cent</a:t>
                      </a:r>
                    </a:p>
                  </a:txBody>
                  <a:tcPr/>
                </a:tc>
              </a:tr>
            </a:tbl>
          </a:graphicData>
        </a:graphic>
      </p:graphicFrame>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Constructed business. Every figure is internally consistent and can be checked with a calculator.</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200" b="1">
                <a:solidFill>
                  <a:srgbClr val="FFFFFF"/>
                </a:solidFill>
                <a:latin typeface="Arial"/>
              </a:rPr>
              <a:t>ANSWER A</a:t>
            </a:r>
          </a:p>
        </p:txBody>
      </p:sp>
      <p:sp>
        <p:nvSpPr>
          <p:cNvPr id="4" name="Rectangle 3"/>
          <p:cNvSpPr/>
          <p:nvPr/>
        </p:nvSpPr>
        <p:spPr>
          <a:xfrm>
            <a:off x="640080" y="1143000"/>
            <a:ext cx="10911535" cy="484632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399032"/>
            <a:ext cx="10362895" cy="4389120"/>
          </a:xfrm>
          <a:prstGeom prst="rect">
            <a:avLst/>
          </a:prstGeom>
          <a:noFill/>
        </p:spPr>
        <p:txBody>
          <a:bodyPr wrap="square">
            <a:spAutoFit/>
          </a:bodyPr>
          <a:lstStyle/>
          <a:p>
            <a:pPr algn="l">
              <a:spcAft>
                <a:spcPts val="700"/>
              </a:spcAft>
            </a:pPr>
            <a:r>
              <a:rPr sz="1500" b="0">
                <a:solidFill>
                  <a:srgbClr val="111111"/>
                </a:solidFill>
                <a:latin typeface="Arial"/>
              </a:rPr>
              <a:t>Sunrise Foods should choose Option A because building a second factory would increase production. This means they could make more products and sell them to more customers. It would also create jobs in the other country. However, Option B is cheaper and quicker so it might be better for the business. Building a factory in another country could be risky because of the exchange rate. Option B has a problem with the noise rules. Both options have advantages and disadvantages for the business. In conclusion, I think Sunrise Foods should choose whichever option is best for the business in the long term.</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Read A and B before you say anything.</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200" b="1">
                <a:solidFill>
                  <a:srgbClr val="FFFFFF"/>
                </a:solidFill>
                <a:latin typeface="Arial"/>
              </a:rPr>
              <a:t>ANSWER B</a:t>
            </a:r>
          </a:p>
        </p:txBody>
      </p:sp>
      <p:sp>
        <p:nvSpPr>
          <p:cNvPr id="4" name="Rectangle 3"/>
          <p:cNvSpPr/>
          <p:nvPr/>
        </p:nvSpPr>
        <p:spPr>
          <a:xfrm>
            <a:off x="640080" y="1143000"/>
            <a:ext cx="10911535" cy="4846320"/>
          </a:xfrm>
          <a:prstGeom prst="rect">
            <a:avLst/>
          </a:prstGeom>
          <a:no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399032"/>
            <a:ext cx="10362895" cy="4389120"/>
          </a:xfrm>
          <a:prstGeom prst="rect">
            <a:avLst/>
          </a:prstGeom>
          <a:noFill/>
        </p:spPr>
        <p:txBody>
          <a:bodyPr wrap="square">
            <a:spAutoFit/>
          </a:bodyPr>
          <a:lstStyle/>
          <a:p>
            <a:pPr algn="l">
              <a:spcAft>
                <a:spcPts val="700"/>
              </a:spcAft>
            </a:pPr>
            <a:r>
              <a:rPr sz="1300" b="0">
                <a:solidFill>
                  <a:srgbClr val="111111"/>
                </a:solidFill>
                <a:latin typeface="Arial"/>
              </a:rPr>
              <a:t>Option B is the only one that can be delivered in time for the supermarket order, and that order is the reason this decision is being taken at all. It is worth $1.8 million, roughly a fifth of current revenue, and a supermarket group approaching a supplier will not wait for a factory to be built in another country.</a:t>
            </a:r>
          </a:p>
          <a:p>
            <a:pPr algn="l">
              <a:spcAft>
                <a:spcPts val="700"/>
              </a:spcAft>
            </a:pPr>
            <a:r>
              <a:rPr sz="1300" b="0">
                <a:solidFill>
                  <a:srgbClr val="111111"/>
                </a:solidFill>
                <a:latin typeface="Arial"/>
              </a:rPr>
              <a:t>The case also shows that Sunrise cannot pay for Option A out of its own resources. The acid test has fallen from 1.3 to 1.0, current liabilities have risen from $800,000 to $1,200,000, and return on capital employed has fallen from 13.8 to 12.0 per cent. A business whose last round of investment has not yet paid back, and which is already leaning on short term credit, is not in a position to take on a new country, a new workforce and a currency that has moved 9 per cent in a year, all at the same time.</a:t>
            </a:r>
          </a:p>
          <a:p>
            <a:pPr algn="l">
              <a:spcAft>
                <a:spcPts val="700"/>
              </a:spcAft>
            </a:pPr>
            <a:r>
              <a:rPr sz="1300" b="0">
                <a:solidFill>
                  <a:srgbClr val="111111"/>
                </a:solidFill>
                <a:latin typeface="Arial"/>
              </a:rPr>
              <a:t>Against that, Option B carries a risk the case names directly, which is the tightened rule on night time noise. A third shift is a night shift, and if the rule blocks it then Option B delivers nothing at all. The difference is that this risk can be checked with one question to the local government before any money is spent, while the operating risk in Option A can only be discovered after the site has been committed to.</a:t>
            </a:r>
          </a:p>
          <a:p>
            <a:pPr algn="l">
              <a:spcAft>
                <a:spcPts val="700"/>
              </a:spcAft>
            </a:pPr>
            <a:r>
              <a:rPr sz="1300" b="0">
                <a:solidFill>
                  <a:srgbClr val="111111"/>
                </a:solidFill>
                <a:latin typeface="Arial"/>
              </a:rPr>
              <a:t>So Sunrise should take Option B, on condition that a third shift is permitted, and it should begin planning Option A for the point at which liquidity has recovered and export volumes justify producing locally. If night working turns out to be prohibited, Option A becomes the only route to the supermarket order, and the finance would then have to be arranged as a long term loan rather than more short term credit.</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What does this one do that Answer A does not?</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200" b="1">
                <a:solidFill>
                  <a:srgbClr val="FFFFFF"/>
                </a:solidFill>
                <a:latin typeface="Arial"/>
              </a:rPr>
              <a:t>ANSWER C</a:t>
            </a:r>
          </a:p>
        </p:txBody>
      </p:sp>
      <p:sp>
        <p:nvSpPr>
          <p:cNvPr id="4" name="Rectangle 3"/>
          <p:cNvSpPr/>
          <p:nvPr/>
        </p:nvSpPr>
        <p:spPr>
          <a:xfrm>
            <a:off x="640080" y="1143000"/>
            <a:ext cx="10911535" cy="484632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399032"/>
            <a:ext cx="10362895" cy="4389120"/>
          </a:xfrm>
          <a:prstGeom prst="rect">
            <a:avLst/>
          </a:prstGeom>
          <a:noFill/>
        </p:spPr>
        <p:txBody>
          <a:bodyPr wrap="square">
            <a:spAutoFit/>
          </a:bodyPr>
          <a:lstStyle/>
          <a:p>
            <a:pPr algn="l">
              <a:spcAft>
                <a:spcPts val="700"/>
              </a:spcAft>
            </a:pPr>
            <a:r>
              <a:rPr sz="1500" b="0">
                <a:solidFill>
                  <a:srgbClr val="111111"/>
                </a:solidFill>
                <a:latin typeface="Arial"/>
              </a:rPr>
              <a:t>Option B, on condition that a third shift is legal. The supermarket order is worth about a fifth of revenue and it will not wait for a factory in another country to be built. Sunrise also cannot fund Option A from its own resources, because the acid test has fallen to 1.0 to 1 and return on capital employed has dropped from 13.8 to 12.0 per cent, so the last investment has not paid back yet. The risk in Option B is the tightened night noise rule, but that is one question to the local government and it can be answered before any money is spent. The risk in Option A, operating in a new country with a currency that moved 9 per cent, can only be found out after committing. Check the noise rule, then extend.</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About half the length of B, and it still reaches the top.</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200" b="1">
                <a:solidFill>
                  <a:srgbClr val="FFFFFF"/>
                </a:solidFill>
                <a:latin typeface="Arial"/>
              </a:rPr>
              <a:t>MARIKA TRANSPORT</a:t>
            </a:r>
          </a:p>
        </p:txBody>
      </p:sp>
      <p:sp>
        <p:nvSpPr>
          <p:cNvPr id="4" name="Rectangle 3"/>
          <p:cNvSpPr/>
          <p:nvPr/>
        </p:nvSpPr>
        <p:spPr>
          <a:xfrm>
            <a:off x="640080" y="1143000"/>
            <a:ext cx="10911535" cy="4023360"/>
          </a:xfrm>
          <a:prstGeom prst="rect">
            <a:avLst/>
          </a:prstGeom>
          <a:no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399032"/>
            <a:ext cx="10362895" cy="3566160"/>
          </a:xfrm>
          <a:prstGeom prst="rect">
            <a:avLst/>
          </a:prstGeom>
          <a:noFill/>
        </p:spPr>
        <p:txBody>
          <a:bodyPr wrap="square">
            <a:spAutoFit/>
          </a:bodyPr>
          <a:lstStyle/>
          <a:p>
            <a:pPr algn="l">
              <a:spcAft>
                <a:spcPts val="700"/>
              </a:spcAft>
            </a:pPr>
            <a:r>
              <a:rPr sz="1400" b="0">
                <a:solidFill>
                  <a:srgbClr val="111111"/>
                </a:solidFill>
                <a:latin typeface="Arial"/>
              </a:rPr>
              <a:t>Marika Transport is a road transport business owned by two partners. It operates 18 trucks and employs 22 drivers, moving building materials for construction companies. Last year revenue was $2,400,000 and profit for the year was $192,000. Fuel is 34 per cent of total costs and the fuel price rose twice last year. One customer, a large construction company, provides 45 per cent of revenue on a contract that ends in eight months. Labour turnover among drivers was 31 per cent last year, and one partner says, "We spend half our time training drivers who then leave for the mining companies." The current ratio is 1.2 to 1.</a:t>
            </a:r>
          </a:p>
          <a:p>
            <a:pPr algn="l">
              <a:spcAft>
                <a:spcPts val="700"/>
              </a:spcAft>
            </a:pPr>
            <a:r>
              <a:rPr sz="1400" b="0">
                <a:solidFill>
                  <a:srgbClr val="111111"/>
                </a:solidFill>
                <a:latin typeface="Arial"/>
              </a:rPr>
              <a:t>A second construction company has offered Marika Transport a contract worth $600,000 a year. To take it the partners would need six more trucks, which they would buy with a bank loan repaid over five years. The trucks would be idle for part of the year because construction slows during the rainy season.</a:t>
            </a:r>
          </a:p>
        </p:txBody>
      </p:sp>
      <p:sp>
        <p:nvSpPr>
          <p:cNvPr id="6" name="TextBox 5"/>
          <p:cNvSpPr txBox="1"/>
          <p:nvPr/>
        </p:nvSpPr>
        <p:spPr>
          <a:xfrm>
            <a:off x="640080" y="5303520"/>
            <a:ext cx="10911535" cy="731520"/>
          </a:xfrm>
          <a:prstGeom prst="rect">
            <a:avLst/>
          </a:prstGeom>
          <a:noFill/>
        </p:spPr>
        <p:txBody>
          <a:bodyPr wrap="square">
            <a:spAutoFit/>
          </a:bodyPr>
          <a:lstStyle/>
          <a:p>
            <a:pPr algn="l">
              <a:spcAft>
                <a:spcPts val="700"/>
              </a:spcAft>
            </a:pPr>
            <a:r>
              <a:rPr sz="1800" b="1">
                <a:solidFill>
                  <a:srgbClr val="111111"/>
                </a:solidFill>
                <a:latin typeface="Arial"/>
              </a:rPr>
              <a:t>Do you think Marika Transport should buy six more trucks? Justify your answer.  (12 marks)</a:t>
            </a:r>
          </a:p>
        </p:txBody>
      </p:sp>
      <p:sp>
        <p:nvSpPr>
          <p:cNvPr id="7" name="TextBox 6"/>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25 minutes. Read the question first.</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200" b="1">
                <a:solidFill>
                  <a:srgbClr val="FFFFFF"/>
                </a:solidFill>
                <a:latin typeface="Arial"/>
              </a:rPr>
              <a:t>HOW TO ANSWER PAPER 2</a:t>
            </a:r>
          </a:p>
        </p:txBody>
      </p:sp>
      <p:sp>
        <p:nvSpPr>
          <p:cNvPr id="4" name="Rectangle 3"/>
          <p:cNvSpPr/>
          <p:nvPr/>
        </p:nvSpPr>
        <p:spPr>
          <a:xfrm>
            <a:off x="640080" y="1143000"/>
            <a:ext cx="10911535" cy="49377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399032"/>
            <a:ext cx="10362895" cy="4480560"/>
          </a:xfrm>
          <a:prstGeom prst="rect">
            <a:avLst/>
          </a:prstGeom>
          <a:noFill/>
        </p:spPr>
        <p:txBody>
          <a:bodyPr wrap="square">
            <a:spAutoFit/>
          </a:bodyPr>
          <a:lstStyle/>
          <a:p>
            <a:pPr algn="l">
              <a:spcAft>
                <a:spcPts val="700"/>
              </a:spcAft>
            </a:pPr>
            <a:r>
              <a:rPr sz="1350" b="0">
                <a:solidFill>
                  <a:srgbClr val="111111"/>
                </a:solidFill>
                <a:latin typeface="Arial"/>
              </a:rPr>
              <a:t>1.  Read the questions before you read the case. Two minutes, and the reading then has a purpose.</a:t>
            </a:r>
          </a:p>
          <a:p>
            <a:pPr algn="l">
              <a:spcAft>
                <a:spcPts val="700"/>
              </a:spcAft>
            </a:pPr>
            <a:r>
              <a:rPr sz="1350" b="0">
                <a:solidFill>
                  <a:srgbClr val="111111"/>
                </a:solidFill>
                <a:latin typeface="Arial"/>
              </a:rPr>
              <a:t>2.  Mark the case as you read. Underline numbers, circle what people in the business say, box anything about a change, a plan or a problem.</a:t>
            </a:r>
          </a:p>
          <a:p>
            <a:pPr algn="l">
              <a:spcAft>
                <a:spcPts val="700"/>
              </a:spcAft>
            </a:pPr>
            <a:r>
              <a:rPr sz="1350" b="0">
                <a:solidFill>
                  <a:srgbClr val="111111"/>
                </a:solidFill>
                <a:latin typeface="Arial"/>
              </a:rPr>
              <a:t>3.  Every question has its evidence somewhere in the case. If you cannot find any, the question wants theory applied rather than quoted.</a:t>
            </a:r>
          </a:p>
          <a:p>
            <a:pPr algn="l">
              <a:spcAft>
                <a:spcPts val="700"/>
              </a:spcAft>
            </a:pPr>
            <a:r>
              <a:rPr sz="1350" b="0">
                <a:solidFill>
                  <a:srgbClr val="111111"/>
                </a:solidFill>
                <a:latin typeface="Arial"/>
              </a:rPr>
              <a:t>4.  Answer the command word, not the topic. Explain, analyse and recommend are three different jobs.</a:t>
            </a:r>
          </a:p>
          <a:p>
            <a:pPr algn="l">
              <a:spcAft>
                <a:spcPts val="700"/>
              </a:spcAft>
            </a:pPr>
            <a:r>
              <a:rPr sz="1350" b="0">
                <a:solidFill>
                  <a:srgbClr val="111111"/>
                </a:solidFill>
                <a:latin typeface="Arial"/>
              </a:rPr>
              <a:t>5.  Build a chain. Point, because, which means for this business. Then stop and start the next one.</a:t>
            </a:r>
          </a:p>
          <a:p>
            <a:pPr algn="l">
              <a:spcAft>
                <a:spcPts val="700"/>
              </a:spcAft>
            </a:pPr>
            <a:r>
              <a:rPr sz="1350" b="0">
                <a:solidFill>
                  <a:srgbClr val="111111"/>
                </a:solidFill>
                <a:latin typeface="Arial"/>
              </a:rPr>
              <a:t>6.  Two developed points beat five short ones. They also take less time.</a:t>
            </a:r>
          </a:p>
          <a:p>
            <a:pPr algn="l">
              <a:spcAft>
                <a:spcPts val="700"/>
              </a:spcAft>
            </a:pPr>
            <a:r>
              <a:rPr sz="1350" b="0">
                <a:solidFill>
                  <a:srgbClr val="111111"/>
                </a:solidFill>
                <a:latin typeface="Arial"/>
              </a:rPr>
              <a:t>7.  Use the numbers. A figure from the case in your answer is worth more than any general statement.</a:t>
            </a:r>
          </a:p>
          <a:p>
            <a:pPr algn="l">
              <a:spcAft>
                <a:spcPts val="700"/>
              </a:spcAft>
            </a:pPr>
            <a:r>
              <a:rPr sz="1350" b="0">
                <a:solidFill>
                  <a:srgbClr val="111111"/>
                </a:solidFill>
                <a:latin typeface="Arial"/>
              </a:rPr>
              <a:t>8.  Show your working on every calculation, with the unit or the percentage sign.</a:t>
            </a:r>
          </a:p>
          <a:p>
            <a:pPr algn="l">
              <a:spcAft>
                <a:spcPts val="700"/>
              </a:spcAft>
            </a:pPr>
            <a:r>
              <a:rPr sz="1350" b="0">
                <a:solidFill>
                  <a:srgbClr val="111111"/>
                </a:solidFill>
                <a:latin typeface="Arial"/>
              </a:rPr>
              <a:t>9.  On a recommend question, choose in your first sentence. Do not build up to it.</a:t>
            </a:r>
          </a:p>
          <a:p>
            <a:pPr algn="l">
              <a:spcAft>
                <a:spcPts val="700"/>
              </a:spcAft>
            </a:pPr>
            <a:r>
              <a:rPr sz="1350" b="0">
                <a:solidFill>
                  <a:srgbClr val="111111"/>
                </a:solidFill>
                <a:latin typeface="Arial"/>
              </a:rPr>
              <a:t>10.  Finish with the condition. What would make you decide the other way? That single sentence is the difference between a good answer and a top one.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Student page. Read it together in Lesson 1.</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65760"/>
            <a:ext cx="11277295" cy="548640"/>
          </a:xfrm>
          <a:prstGeom prst="rect">
            <a:avLst/>
          </a:prstGeom>
          <a:solidFill>
            <a:srgbClr val="1111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58368" y="448056"/>
            <a:ext cx="10911535" cy="548640"/>
          </a:xfrm>
          <a:prstGeom prst="rect">
            <a:avLst/>
          </a:prstGeom>
          <a:noFill/>
        </p:spPr>
        <p:txBody>
          <a:bodyPr wrap="square">
            <a:spAutoFit/>
          </a:bodyPr>
          <a:lstStyle/>
          <a:p>
            <a:pPr algn="l">
              <a:spcAft>
                <a:spcPts val="700"/>
              </a:spcAft>
            </a:pPr>
            <a:r>
              <a:rPr sz="2200" b="1">
                <a:solidFill>
                  <a:srgbClr val="FFFFFF"/>
                </a:solidFill>
                <a:latin typeface="Arial"/>
              </a:rPr>
              <a:t>THESE SLIDES ARE EDITABLE</a:t>
            </a:r>
          </a:p>
        </p:txBody>
      </p:sp>
      <p:sp>
        <p:nvSpPr>
          <p:cNvPr id="4" name="Rectangle 3"/>
          <p:cNvSpPr/>
          <p:nvPr/>
        </p:nvSpPr>
        <p:spPr>
          <a:xfrm>
            <a:off x="640080" y="1234440"/>
            <a:ext cx="10911535" cy="4480560"/>
          </a:xfrm>
          <a:prstGeom prst="rect">
            <a:avLst/>
          </a:prstGeom>
          <a:solidFill>
            <a:srgbClr val="F2F2F2"/>
          </a:solidFill>
          <a:ln w="25400">
            <a:solidFill>
              <a:srgbClr val="11111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90472"/>
            <a:ext cx="10362895" cy="4023360"/>
          </a:xfrm>
          <a:prstGeom prst="rect">
            <a:avLst/>
          </a:prstGeom>
          <a:noFill/>
        </p:spPr>
        <p:txBody>
          <a:bodyPr wrap="square">
            <a:spAutoFit/>
          </a:bodyPr>
          <a:lstStyle/>
          <a:p>
            <a:pPr algn="l">
              <a:spcAft>
                <a:spcPts val="700"/>
              </a:spcAft>
            </a:pPr>
            <a:r>
              <a:rPr sz="2200" b="1">
                <a:solidFill>
                  <a:srgbClr val="111111"/>
                </a:solidFill>
                <a:latin typeface="Arial"/>
              </a:rPr>
              <a:t>Nothing here is an image. Every slide is text you can change.</a:t>
            </a:r>
          </a:p>
          <a:p>
            <a:pPr algn="l">
              <a:spcAft>
                <a:spcPts val="700"/>
              </a:spcAft>
            </a:pPr>
            <a:r>
              <a:rPr sz="1800" b="0">
                <a:solidFill>
                  <a:srgbClr val="111111"/>
                </a:solidFill>
                <a:latin typeface="Arial"/>
              </a:rPr>
              <a:t>Localise the cases to your own region and currency if you prefer. The Word file has both cases as editable text.</a:t>
            </a:r>
          </a:p>
          <a:p>
            <a:pPr algn="l">
              <a:spcAft>
                <a:spcPts val="700"/>
              </a:spcAft>
            </a:pPr>
            <a:r>
              <a:rPr sz="1800" b="0">
                <a:solidFill>
                  <a:srgbClr val="111111"/>
                </a:solidFill>
                <a:latin typeface="Arial"/>
              </a:rPr>
              <a:t>The Word file also contains every question, every answer and the award guidance.</a:t>
            </a:r>
          </a:p>
        </p:txBody>
      </p:sp>
      <p:sp>
        <p:nvSpPr>
          <p:cNvPr id="6" name="TextBox 5"/>
          <p:cNvSpPr txBox="1"/>
          <p:nvPr/>
        </p:nvSpPr>
        <p:spPr>
          <a:xfrm>
            <a:off x="457200" y="6400800"/>
            <a:ext cx="11277295" cy="365760"/>
          </a:xfrm>
          <a:prstGeom prst="rect">
            <a:avLst/>
          </a:prstGeom>
          <a:noFill/>
        </p:spPr>
        <p:txBody>
          <a:bodyPr wrap="square">
            <a:spAutoFit/>
          </a:bodyPr>
          <a:lstStyle/>
          <a:p>
            <a:pPr algn="l">
              <a:spcAft>
                <a:spcPts val="700"/>
              </a:spcAft>
            </a:pPr>
            <a:r>
              <a:rPr sz="1050" b="0">
                <a:solidFill>
                  <a:srgbClr val="6B6B6B"/>
                </a:solidFill>
                <a:latin typeface="Arial"/>
              </a:rPr>
              <a:t>Author: Sakari Laajoki, TBS Education Ltd Oy (company number 3614159-3)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