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969264" y="1517904"/>
            <a:ext cx="10332720" cy="114300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914400" y="1463040"/>
            <a:ext cx="1033272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ctr"/>
            <a:r>
              <a:rPr sz="3800" b="1">
                <a:solidFill>
                  <a:srgbClr val="FFFFFF"/>
                </a:solidFill>
                <a:latin typeface="Arial"/>
              </a:rPr>
              <a:t>A-LEVEL ECONOMICS - THE DIAGRAM BANK</a:t>
            </a:r>
          </a:p>
        </p:txBody>
      </p:sp>
      <p:sp>
        <p:nvSpPr>
          <p:cNvPr id="61" name="Rectangle 60"/>
          <p:cNvSpPr/>
          <p:nvPr/>
        </p:nvSpPr>
        <p:spPr>
          <a:xfrm>
            <a:off x="969264" y="2889504"/>
            <a:ext cx="10332720" cy="86868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914400" y="2834640"/>
            <a:ext cx="10332720" cy="86868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ctr"/>
            <a:r>
              <a:rPr sz="2600" b="1">
                <a:solidFill>
                  <a:srgbClr val="FFFFFF"/>
                </a:solidFill>
                <a:latin typeface="Arial"/>
              </a:rPr>
              <a:t>26 DIAGRAMS  |  WHAT EARNS THE MARK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14400" y="3977639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B2B2B"/>
                </a:solidFill>
                <a:latin typeface="Arial"/>
              </a:rPr>
              <a:t>AQA 7136  +  Edexcel 9EC0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14400" y="457200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6F6F6F"/>
                </a:solidFill>
                <a:latin typeface="Arial"/>
              </a:rPr>
              <a:t>One diagram per slide: project it, walk the checklist, name the mistake.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Sakari Laajoki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8 - A MAXIMUM PRICE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4.1.8
Edexcel 9EC0 Theme 1 (1.4)</a:t>
            </a:r>
          </a:p>
        </p:txBody>
      </p:sp>
      <p:pic>
        <p:nvPicPr>
          <p:cNvPr id="62" name="Picture 61" descr="d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563867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price ceiling drawn as a horizontal line BELOW the equilibrium.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Labelled Pmax.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Qd and Qs at Pmax both dropped to the quantity axis.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shortage (excess demand) bracketed and labelled between them.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Drawing the ceiling above the equilibrium. A maximum price set above the market price changes nothing - and 'explain why this maximum price would have no effect' is exactly how examiners test it.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9 - A MINIMUM PRICE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4.1.8
Edexcel 9EC0 Theme 1 (1.4)</a:t>
            </a:r>
          </a:p>
        </p:txBody>
      </p:sp>
      <p:pic>
        <p:nvPicPr>
          <p:cNvPr id="62" name="Picture 61" descr="d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516582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price floor drawn ABOVE the equilibrium, labelled Pmin.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Qd and Qs at Pmin dropped to the axis.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surplus (excess supply) bracketed and labelled.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If the context is alcohol minimum unit pricing or a wage floor, the axes renamed to match the market.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Drawing the floor below equilibrium, where it has no effect. The same logic transfers to the minimum wage diagram - but there the axes must change to wage rate and quantity of labour.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10 - THE PRODUCTION POSSIBILITY FRONTIER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4.1.1
Edexcel 9EC0 Theme 1 (1.1)</a:t>
            </a:r>
          </a:p>
        </p:txBody>
      </p:sp>
      <p:pic>
        <p:nvPicPr>
          <p:cNvPr id="62" name="Picture 61" descr="d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329123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axes are TWO GOODS (here capital goods and consumer goods) - there is no price on a PPF.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curve bows outward (concave to the origin) - moving along it, opportunity cost rises.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Points labelled: on the frontier productively efficient, inside it unused resources, outside it currently unattainable.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An outward shift labelled as economic growth in productive capacity.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Putting price or quantity on the axes. The PPF is a real-output diagram - the moment an axis says 'Price', the diagram is answering a different question.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11 - NEGATIVE PRODUCTION EXTERNALITY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4.1.8
Edexcel 9EC0 Theme 1 (1.3)</a:t>
            </a:r>
          </a:p>
        </p:txBody>
      </p:sp>
      <p:pic>
        <p:nvPicPr>
          <p:cNvPr id="62" name="Picture 61" descr="d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679452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Vertical axis labelled 'Costs and benefits', not 'Price'.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MSC drawn above MPC; the vertical gap labelled as the external cost.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Market output Q1 where MPC = MPB; social optimum Q* where MSC = MSB.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welfare loss triangle sits between Q* and Q1, with its point (apex) ON the social optimum.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The welfare loss triangle drawn the wrong way round. Its apex sits at the social optimum and it opens out towards Q1 - it measures the damage from the units society should not have produced.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12 - POSITIVE CONSUMPTION EXTERNALITY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4.1.8
Edexcel 9EC0 Theme 1 (1.3)</a:t>
            </a:r>
          </a:p>
        </p:txBody>
      </p:sp>
      <p:pic>
        <p:nvPicPr>
          <p:cNvPr id="62" name="Picture 61" descr="d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490312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MSB drawn above MPB; the vertical gap labelled as the external benefit.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Market output Q1 where MPB = MPC; social optimum Q* where MSB = MSC - the market UNDER-consumes.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Welfare loss triangle between Q1 and Q*, apex on the social optimum.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Context named: vaccination, education, dental check-ups.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Shifting supply. Vaccination and education problems live on the benefit side of the diagram - it is the benefit curves (MPB vs MSB) that are apart, not the cost curves.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13 - AVERAGE AND MARGINAL COST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4.1.4
Edexcel 9EC0 Theme 3 (3.3)</a:t>
            </a:r>
          </a:p>
        </p:txBody>
      </p:sp>
      <p:pic>
        <p:nvPicPr>
          <p:cNvPr id="62" name="Picture 61" descr="d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4949162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AC drawn as a U-shape against output.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MC cuts AC at the EXACT minimum point of AC, from below.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Both curves labelled; horizontal axis labelled Output.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minimum point of AC marked - it is the productively efficient output.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MC crossing AC somewhere other than its minimum. While the marginal is below the average, the average must still be falling; once above, it pulls the average up - so the crossing point IS the minimum. Examiners look for exactly this.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14 - PROFIT MAXIMISATION: MC = MR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4.1.5
Edexcel 9EC0 Theme 3 (3.2/3.3)</a:t>
            </a:r>
          </a:p>
        </p:txBody>
      </p:sp>
      <p:pic>
        <p:nvPicPr>
          <p:cNvPr id="62" name="Picture 61" descr="d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227618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Output chosen where MC = MR, dropped to the axis as Q*.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Price found by reading UP from Q* to AR, then across - labelled P*.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For a straight-line AR, MR drawn with twice the slope, hitting the axis at half the quantity.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All five labels present: AR, MR, MC, Q*, P*.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Reading the price off MR. MR tells the firm where to produce; AR (the demand curve) tells it what price that output sells for. Price comes off AR, always.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15 - PERFECT COMPETITION IN THE LONG RUN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4.1.5
Edexcel 9EC0 Theme 3 (3.4)</a:t>
            </a:r>
          </a:p>
        </p:txBody>
      </p:sp>
      <p:pic>
        <p:nvPicPr>
          <p:cNvPr id="62" name="Picture 61" descr="d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6047225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firm's demand is horizontal: AR = MR = the market price.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In the long run the price line is TANGENT to the minimum of AC - normal profit only.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MC passes through the same point.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story stated: supernormal profit attracts entry, which pushes price down to this tangency.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Leaving supernormal profit in a long-run diagram. Free entry competes it away - if the horizontal price line sits above minimum AC, the diagram is a short-run diagram wearing the wrong title.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16 - MONOPOLY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4.1.5
Edexcel 9EC0 Theme 3 (3.4)</a:t>
            </a:r>
          </a:p>
        </p:txBody>
      </p:sp>
      <p:pic>
        <p:nvPicPr>
          <p:cNvPr id="62" name="Picture 61" descr="d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322188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Output Qm where MC = MR; price Pm read up to AR.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MR below AR with twice the slope.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supernormal profit rectangle: between Pm and AC at Qm, across the output sold - shaded and labelled.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AC drawn so the rectangle is measurable (AC at Qm below Pm).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Drawing the profit rectangle down to MC instead of AC. Profit per unit is AR minus AVERAGE cost - the rectangle's floor is the AC curve at Qm, nothing else.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17 - THE LABOUR MARKET AND A MINIMUM WAGE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4.1.6
Edexcel 9EC0 Theme 3 (3.5)</a:t>
            </a:r>
          </a:p>
        </p:txBody>
      </p:sp>
      <p:pic>
        <p:nvPicPr>
          <p:cNvPr id="62" name="Picture 61" descr="d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968416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Axes relabelled: Wage rate on the vertical, Quantity of labour on the horizontal.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Demand for labour labelled MRP, sloping down; supply of labour sloping up.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minimum wage drawn ABOVE the equilibrium wage.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excess supply of labour bracketed between Qd and Qs.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Recycling product-market labels. P, Q, D and S on a labour diagram loses the application marks - the axes ARE the marks here: wage rate, quantity of labour, MRP.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694944"/>
            <a:ext cx="11247120" cy="82296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640080"/>
            <a:ext cx="11247120" cy="8229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600" b="1">
                <a:solidFill>
                  <a:srgbClr val="FFFFFF"/>
                </a:solidFill>
                <a:latin typeface="Arial"/>
              </a:rPr>
              <a:t>THE FIVE HABITS THAT EARN THE DIAGRAM MARKS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22960" y="1828800"/>
            <a:ext cx="106070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2B2B2B"/>
                </a:solidFill>
                <a:latin typeface="Arial"/>
              </a:rPr>
              <a:t>1.  Title it - name the actual market or economy in the question.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22960" y="2542032"/>
            <a:ext cx="106070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2B2B2B"/>
                </a:solidFill>
                <a:latin typeface="Arial"/>
              </a:rPr>
              <a:t>2.  Label both axes in full - Price level and Real GDP, not P and Q, in macro.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22960" y="3255264"/>
            <a:ext cx="106070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2B2B2B"/>
                </a:solidFill>
                <a:latin typeface="Arial"/>
              </a:rPr>
              <a:t>3.  Label every curve at its end - an unlabelled line earns nothing.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22960" y="3968496"/>
            <a:ext cx="106070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2B2B2B"/>
                </a:solidFill>
                <a:latin typeface="Arial"/>
              </a:rPr>
              <a:t>4.  Dash every equilibrium to BOTH axes - the examiner marks what reaches the axes.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960" y="4681728"/>
            <a:ext cx="106070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2B2B2B"/>
                </a:solidFill>
                <a:latin typeface="Arial"/>
              </a:rPr>
              <a:t>5.  Arrow every shift - old and new curve both named.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A-Level Economics  |  The Diagram Bank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18 - AD/AS EQUILIBRIUM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4.2.2
Edexcel 9EC0 Theme 2 (2.3/2.4)</a:t>
            </a:r>
          </a:p>
        </p:txBody>
      </p:sp>
      <p:pic>
        <p:nvPicPr>
          <p:cNvPr id="62" name="Picture 61" descr="d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527090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Vertical axis 'Price level', horizontal axis 'Real GDP' (or real national output).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AD sloping down, SRAS sloping up, both labelled.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Equilibrium dashed to both axes and labelled PL1 and Y1.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No micro labels anywhere.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Micro labels on a macro diagram. 'Price' and 'Quantity' instead of 'Price level' and 'Real GDP' loses the diagram marks before the analysis has even started - it is the single most common AD/AS error.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19 - A SHIFT IN AD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4.2.2
Edexcel 9EC0 Theme 2 (2.2)</a:t>
            </a:r>
          </a:p>
        </p:txBody>
      </p:sp>
      <p:pic>
        <p:nvPicPr>
          <p:cNvPr id="62" name="Picture 61" descr="d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684706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AD1 and AD2 labelled, with an arrow.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Both equilibria dashed: PL1 to PL2, Y1 to Y2.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driver of the shift named in the analysis (a component of AD: C, I, G or X-M).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Macro axis labels kept.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Shifting AD because the price level changed. A change in the price level is a movement ALONG AD - the same along-versus-shift discipline as micro, and examiners test it the same way.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20 - A SHIFT IN SRAS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4.2.2
Edexcel 9EC0 Theme 2 (2.3)</a:t>
            </a:r>
          </a:p>
        </p:txBody>
      </p:sp>
      <p:pic>
        <p:nvPicPr>
          <p:cNvPr id="62" name="Picture 61" descr="d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674199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SRAS shifts left for a rise in business costs (energy, wages, imported materials).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Result read off: price level UP and real GDP DOWN together.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Both curves labelled, arrow on the shift, both equilibria dashed.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That combination named in analysis: it is the stagflation pair.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Moving AD in the same diagram 'because everything changed'. One shock, one curve - then analyse the new equilibrium. Two curves moving at once makes the diagram unreadable and unmarkable.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21 - LONG-RUN EQUILIBRIUM: CLASSICAL LRAS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4.2.2
Edexcel 9EC0 Theme 2 (2.3)</a:t>
            </a:r>
          </a:p>
        </p:txBody>
      </p:sp>
      <p:pic>
        <p:nvPicPr>
          <p:cNvPr id="62" name="Picture 61" descr="d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532344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LRAS drawn VERTICAL at full-employment output, labelled Yfc.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AD and SRAS crossing on the LRAS line in long-run equilibrium.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Yfc dropped to the axis.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meaning stated: in the classical model, potential output does not depend on the price level.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A sloping LRAS. The whole point of the classical long run is that output is fixed by resources and productivity, not the price level - if the line leans, the model is gone.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22 - KEYNESIAN AS AND SPARE CAPACITY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4.2.2
Edexcel 9EC0 Theme 2 (2.3)</a:t>
            </a:r>
          </a:p>
        </p:txBody>
      </p:sp>
      <p:pic>
        <p:nvPicPr>
          <p:cNvPr id="62" name="Picture 61" descr="d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458789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Keynesian AS: flat at low output, curving upward, vertical at Yfc.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AD crossing on the FLAT section = spare capacity.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 rise in AD there raises real GDP with little effect on the price level - shown, not just said.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Yfc labelled where the curve turns vertical.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Equilibrium drawn beyond Yfc. Output cannot sit past the vertical section - and if AD crosses on the vertical part, a rise in AD is pure price level, which is a different answer.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23 - ECONOMIC GROWTH: LRAS SHIFTS RIGHT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4.2.3
Edexcel 9EC0 Theme 2 (2.5)</a:t>
            </a:r>
          </a:p>
        </p:txBody>
      </p:sp>
      <p:pic>
        <p:nvPicPr>
          <p:cNvPr id="62" name="Picture 61" descr="d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4949162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LRAS1 to LRAS2 with an arrow; new full-employment output Yfc2 on the axis.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AD kept on the diagram for context.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causes named as supply-side: productivity, capital stock, labour force, technology.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pair made: this diagram and the outward PPF shift tell the same story.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Showing long-run growth as only an AD shift. Demand can close a gap in the short run; sustained growth needs the economy's capacity itself - the LRAS - to move.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24 - THE SHORT-RUN PHILLIPS CURVE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4.2.3
Edexcel 9EC0 Theme 2 (2.6)</a:t>
            </a:r>
          </a:p>
        </p:txBody>
      </p:sp>
      <p:pic>
        <p:nvPicPr>
          <p:cNvPr id="62" name="Picture 61" descr="d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223761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Vertical axis inflation (%), horizontal axis unemployment (%).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curve slopes down and is convex - flatter at high unemployment.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trade-off shown as a move along the curve (A to B), not a shift.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Evaluation flagged: the trade-off is a short-run relationship; it broke down in the 1970s and can shift.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Swapping the axes, or drawing it straight. Inflation is vertical, unemployment horizontal, and the curve bends - a straight line misses why small falls in unemployment get ever more expensive in inflation.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25 - THE EXCHANGE RATE: THE MARKET FOR POUNDS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4.2.6
Edexcel 9EC0 Theme 4 (4.1)</a:t>
            </a:r>
          </a:p>
        </p:txBody>
      </p:sp>
      <p:pic>
        <p:nvPicPr>
          <p:cNvPr id="62" name="Picture 61" descr="d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6147048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Vertical axis is the exchange rate IN FULL: 'Price of GBP in USD ($ per GBP)'.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Horizontal axis: quantity of pounds traded.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Demand for pounds (exports, inward investment) down; supply of pounds (imports, outward investment) up.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An appreciation shown by D for pounds shifting right, with the new rate labelled.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A vertical axis that just says 'price of currency'. The exchange rate is a price in terms of ANOTHER currency - if the axis does not say dollars per pound (or equivalent), the diagram never states what appreciated.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26 - A TARIFF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4.2.6
Edexcel 9EC0 Theme 4 (4.1)</a:t>
            </a:r>
          </a:p>
        </p:txBody>
      </p:sp>
      <p:pic>
        <p:nvPicPr>
          <p:cNvPr id="62" name="Picture 61" descr="d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6189080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World supply drawn HORIZONTAL (small-country assumption) below the domestic equilibrium.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tariff lifts the world price line by t - still below the domestic equilibrium.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Imports marked before and after: they shrink from both ends as domestic supply expands and demand contracts.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Government revenue = t times post-tariff imports (the rectangle); the two triangles either side are the deadweight welfare losses.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Lifting the world price above the domestic equilibrium. Do that and imports vanish entirely - the question stops making sense. Keep Pw plus tariff below the no-trade price and every area stays readable.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969264" y="2340864"/>
            <a:ext cx="10332720" cy="9601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914400" y="2286000"/>
            <a:ext cx="10332720" cy="9601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ctr"/>
            <a:r>
              <a:rPr sz="3000" b="1">
                <a:solidFill>
                  <a:srgbClr val="FFFFFF"/>
                </a:solidFill>
                <a:latin typeface="Arial"/>
              </a:rPr>
              <a:t>DRAW IT, DASH IT, LABEL IT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14400" y="361188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2B2B2B"/>
                </a:solidFill>
                <a:latin typeface="Arial"/>
              </a:rPr>
              <a:t>If this bank saved you planning time, a star rating helps other teachers find it.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14400" y="4892040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0">
                <a:solidFill>
                  <a:srgbClr val="6F6F6F"/>
                </a:solidFill>
                <a:latin typeface="Arial"/>
              </a:rPr>
              <a:t>Author: Sakari Laajoki - TBS Education Ltd Oy (company number 3614159-3)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14400" y="5257800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0">
                <a:solidFill>
                  <a:srgbClr val="6F6F6F"/>
                </a:solidFill>
                <a:latin typeface="Arial"/>
              </a:rPr>
              <a:t>(c) 2026 Sakari Laajoki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1 - DEMAND AND SUPPLY EQUILIBRIUM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4.1.3
Edexcel 9EC0 Theme 1 (1.2)</a:t>
            </a:r>
          </a:p>
        </p:txBody>
      </p:sp>
      <p:pic>
        <p:nvPicPr>
          <p:cNvPr id="62" name="Picture 61" descr="d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253888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Axes labelled in full: Price on the vertical, Quantity on the horizontal.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Both curves labelled at their ends: D and 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Equilibrium marked with dashed lines to BOTH axes, labelled Pe and Qe.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diagram has a title naming the actual market in the question - 'The market for coffee', not 'a market'.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Leaving the equilibrium floating. Without the dashed projection lines the examiner cannot see Pe or Qe on the axes - two seconds of dashed line is the difference between a drawn diagram and a marked one.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2 - A SHIFT IN DEMAND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4.1.3
Edexcel 9EC0 Theme 1 (1.2)</a:t>
            </a:r>
          </a:p>
        </p:txBody>
      </p:sp>
      <p:pic>
        <p:nvPicPr>
          <p:cNvPr id="62" name="Picture 61" descr="d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411504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An arrow showing the direction of the shift.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Both curves labelled D1 and D2 - never two unlabelled lines.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Both equilibria marked and dashed to the axes.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P1 to P2 and Q1 to Q2 shown on the axes, so the effect can be read off.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Shifting the curve for a price change. A change in the good's own price moves you ALONG the demand curve; only non-price factors - income, tastes, the price of substitutes and complements - SHIFT it.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3 - A SHIFT IN SUPPLY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4.1.3
Edexcel 9EC0 Theme 1 (1.2)</a:t>
            </a:r>
          </a:p>
        </p:txBody>
      </p:sp>
      <p:pic>
        <p:nvPicPr>
          <p:cNvPr id="62" name="Picture 61" descr="d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259141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Arrow on the shift, direction matching the story (costs up = supply left).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S1 and S2 labelled.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Both equilibria dashed to both axes.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result stated from the diagram: price rises, quantity falls.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An arrowless pair of parallel lines. If S1 and S2 are not labelled and arrowed, the examiner cannot tell whether supply rose or fell - and neither can the student writing the analysis under it.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4 - PED: ELASTIC VS INELASTIC DEMAND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4.1.3
Edexcel 9EC0 Theme 1 (1.2)</a:t>
            </a:r>
          </a:p>
        </p:txBody>
      </p:sp>
      <p:pic>
        <p:nvPicPr>
          <p:cNvPr id="62" name="Picture 61" descr="d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319173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Both demand curves drawn through the SAME point, so the comparison is fair.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same price change marked on both curves.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quantity responses compared on the horizontal axis - large for elastic, small for inelastic.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PED values stated: elastic means PED greater than 1 (ignoring the sign), inelastic less than 1.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Writing that the slope IS the elasticity. A straight-line demand curve has a different PED at every point along it - steep versus flat only works as a comparison of two curves at the same point and scale. Saying this earns evaluation credit; confusing it loses marks.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5 - CONSUMER AND PRODUCER SURPLUS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4.1.3
Edexcel 9EC0 Theme 1 (1.2)</a:t>
            </a:r>
          </a:p>
        </p:txBody>
      </p:sp>
      <p:pic>
        <p:nvPicPr>
          <p:cNvPr id="62" name="Picture 61" descr="d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253888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Consumer surplus: the triangle BELOW demand and ABOVE the price paid.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Producer surplus: the triangle ABOVE supply and BELOW the price received.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Both areas shaded and labelled - not just pointed at.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Equilibrium dashed to both axes.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Shading past the equilibrium quantity. Surplus only exists on units actually traded - nothing to the right of Qe is anyone's surplus.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6 - AN INDIRECT TAX (SPECIFIC)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4.1.8
Edexcel 9EC0 Theme 1 (1.2)</a:t>
            </a:r>
          </a:p>
        </p:txBody>
      </p:sp>
      <p:pic>
        <p:nvPicPr>
          <p:cNvPr id="62" name="Picture 61" descr="d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353711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 specific (per-unit) tax shifts supply up in PARALLEL; the vertical gap between S1 and S2 equals the tax per unit.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new market price rises by LESS than the tax.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Three prices marked: what the consumer now pays, the old price, and what the producer keeps after tax.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consumer and producer shares of the tax identified on the price axis.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Showing the price rising by the full amount of the tax. That only happens when demand is perfectly inelastic - with a normal downward-sloping demand curve the burden is shared between consumer and producer.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557784"/>
            <a:ext cx="7863840" cy="7315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02920"/>
            <a:ext cx="7863840" cy="7315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100" b="1">
                <a:solidFill>
                  <a:srgbClr val="FFFFFF"/>
                </a:solidFill>
                <a:latin typeface="Arial"/>
              </a:rPr>
              <a:t>7 - A SUBSIDY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03920" y="566928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F6F6F"/>
                </a:solidFill>
                <a:latin typeface="Arial"/>
              </a:rPr>
              <a:t>AQA 7136 4.1.8
Edexcel 9EC0 Theme 1 (1.2)</a:t>
            </a:r>
          </a:p>
        </p:txBody>
      </p:sp>
      <p:pic>
        <p:nvPicPr>
          <p:cNvPr id="62" name="Picture 61" descr="d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5337950" cy="429768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364224" y="1517904"/>
            <a:ext cx="5486400" cy="5029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9360" y="1463040"/>
            <a:ext cx="5486400" cy="5029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500" b="1">
                <a:solidFill>
                  <a:srgbClr val="FFFFFF"/>
                </a:solidFill>
                <a:latin typeface="Arial"/>
              </a:rPr>
              <a:t>WHAT EARNS THE MARK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2103120"/>
            <a:ext cx="55778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Supply shifts down/right; the vertical gap between S1 and S2 equals the subsidy per unit.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market price falls and quantity rises.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The price the producer receives (market price plus subsidy) marked separately from the price the buyer pays.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B2B2B"/>
                </a:solidFill>
                <a:latin typeface="Arial"/>
              </a:rPr>
              <a:t>•  Arrow and labels on the shift.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11480" y="5897880"/>
            <a:ext cx="11384280" cy="6583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66928" y="5943600"/>
            <a:ext cx="1106424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THE MISTAKE:  Shifting demand. The subsidy is paid to producers - it lowers their cost of supplying each unit, so it is the supply curve that moves.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