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914400"/>
            <a:ext cx="11277295" cy="105156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1051560"/>
            <a:ext cx="10728655" cy="914400"/>
          </a:xfrm>
          <a:prstGeom prst="rect">
            <a:avLst/>
          </a:prstGeom>
          <a:noFill/>
        </p:spPr>
        <p:txBody>
          <a:bodyPr wrap="square">
            <a:spAutoFit/>
          </a:bodyPr>
          <a:lstStyle/>
          <a:p>
            <a:pPr algn="l">
              <a:spcAft>
                <a:spcPts val="700"/>
              </a:spcAft>
            </a:pPr>
            <a:r>
              <a:rPr sz="3400" b="1">
                <a:solidFill>
                  <a:srgbClr val="FFFFFF"/>
                </a:solidFill>
                <a:latin typeface="Arial"/>
              </a:rPr>
              <a:t>A-LEVEL ECONOMICS</a:t>
            </a:r>
          </a:p>
        </p:txBody>
      </p:sp>
      <p:sp>
        <p:nvSpPr>
          <p:cNvPr id="4" name="TextBox 3"/>
          <p:cNvSpPr txBox="1"/>
          <p:nvPr/>
        </p:nvSpPr>
        <p:spPr>
          <a:xfrm>
            <a:off x="731520" y="2240280"/>
            <a:ext cx="10728655" cy="1463040"/>
          </a:xfrm>
          <a:prstGeom prst="rect">
            <a:avLst/>
          </a:prstGeom>
          <a:noFill/>
        </p:spPr>
        <p:txBody>
          <a:bodyPr wrap="square">
            <a:spAutoFit/>
          </a:bodyPr>
          <a:lstStyle/>
          <a:p>
            <a:pPr algn="l">
              <a:spcAft>
                <a:spcPts val="700"/>
              </a:spcAft>
            </a:pPr>
            <a:r>
              <a:rPr sz="3000" b="1">
                <a:solidFill>
                  <a:srgbClr val="111111"/>
                </a:solidFill>
                <a:latin typeface="Arial"/>
              </a:rPr>
              <a:t>The Data Response Decoder</a:t>
            </a:r>
          </a:p>
          <a:p>
            <a:pPr algn="l">
              <a:spcAft>
                <a:spcPts val="700"/>
              </a:spcAft>
            </a:pPr>
            <a:r>
              <a:rPr sz="2000" b="0">
                <a:solidFill>
                  <a:srgbClr val="6B6B6B"/>
                </a:solidFill>
                <a:latin typeface="Arial"/>
              </a:rPr>
              <a:t>AQA 7136 and Edexcel 9EC0. Four lessons, two extracts, all answers.</a:t>
            </a:r>
          </a:p>
        </p:txBody>
      </p:sp>
      <p:sp>
        <p:nvSpPr>
          <p:cNvPr id="5" name="TextBox 4"/>
          <p:cNvSpPr txBox="1"/>
          <p:nvPr/>
        </p:nvSpPr>
        <p:spPr>
          <a:xfrm>
            <a:off x="731520" y="3931920"/>
            <a:ext cx="10728655" cy="1828800"/>
          </a:xfrm>
          <a:prstGeom prst="rect">
            <a:avLst/>
          </a:prstGeom>
          <a:noFill/>
        </p:spPr>
        <p:txBody>
          <a:bodyPr wrap="square">
            <a:spAutoFit/>
          </a:bodyPr>
          <a:lstStyle/>
          <a:p>
            <a:pPr algn="l">
              <a:spcAft>
                <a:spcPts val="700"/>
              </a:spcAft>
            </a:pPr>
            <a:r>
              <a:rPr sz="1800" b="0">
                <a:solidFill>
                  <a:srgbClr val="111111"/>
                </a:solidFill>
                <a:latin typeface="Arial"/>
              </a:rPr>
              <a:t>These slides are fully editable. Change the market, the figures, the timings, anything.</a:t>
            </a:r>
          </a:p>
          <a:p>
            <a:pPr algn="l">
              <a:spcAft>
                <a:spcPts val="700"/>
              </a:spcAft>
            </a:pPr>
            <a:r>
              <a:rPr sz="1800" b="0">
                <a:solidFill>
                  <a:srgbClr val="111111"/>
                </a:solidFill>
                <a:latin typeface="Arial"/>
              </a:rPr>
              <a:t>Both extracts are constructed, so every figure a student checks will agree with the answer.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Author: Sakari Laajoki, TBS Education Ltd Oy (company number 3614159-3)</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FOUR ASSESSMENT OBJECTIVES</a:t>
            </a:r>
          </a:p>
        </p:txBody>
      </p:sp>
      <p:sp>
        <p:nvSpPr>
          <p:cNvPr id="4" name="Rectangle 3"/>
          <p:cNvSpPr/>
          <p:nvPr/>
        </p:nvSpPr>
        <p:spPr>
          <a:xfrm>
            <a:off x="640080" y="118872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44752"/>
            <a:ext cx="10362895" cy="3749039"/>
          </a:xfrm>
          <a:prstGeom prst="rect">
            <a:avLst/>
          </a:prstGeom>
          <a:noFill/>
        </p:spPr>
        <p:txBody>
          <a:bodyPr wrap="square">
            <a:spAutoFit/>
          </a:bodyPr>
          <a:lstStyle/>
          <a:p>
            <a:pPr algn="l">
              <a:spcAft>
                <a:spcPts val="700"/>
              </a:spcAft>
            </a:pPr>
            <a:r>
              <a:rPr sz="1700" b="0">
                <a:solidFill>
                  <a:srgbClr val="111111"/>
                </a:solidFill>
                <a:latin typeface="Arial"/>
              </a:rPr>
              <a:t>AO1  Knowledge.  A concept, term or theory stated correctly.</a:t>
            </a:r>
          </a:p>
          <a:p>
            <a:pPr algn="l">
              <a:spcAft>
                <a:spcPts val="700"/>
              </a:spcAft>
            </a:pPr>
            <a:r>
              <a:rPr sz="1700" b="0">
                <a:solidFill>
                  <a:srgbClr val="111111"/>
                </a:solidFill>
                <a:latin typeface="Arial"/>
              </a:rPr>
              <a:t>AO2  Application.  The point is tied to this market and this data.</a:t>
            </a:r>
          </a:p>
          <a:p>
            <a:pPr algn="l">
              <a:spcAft>
                <a:spcPts val="700"/>
              </a:spcAft>
            </a:pPr>
            <a:r>
              <a:rPr sz="1700" b="0">
                <a:solidFill>
                  <a:srgbClr val="111111"/>
                </a:solidFill>
                <a:latin typeface="Arial"/>
              </a:rPr>
              <a:t>AO3  Analysis.  A chain of reasoning followed through, often with a diagram or a calculation.</a:t>
            </a:r>
          </a:p>
          <a:p>
            <a:pPr algn="l">
              <a:spcAft>
                <a:spcPts val="700"/>
              </a:spcAft>
            </a:pPr>
            <a:r>
              <a:rPr sz="1700" b="0">
                <a:solidFill>
                  <a:srgbClr val="111111"/>
                </a:solidFill>
                <a:latin typeface="Arial"/>
              </a:rPr>
              <a:t>AO4  Evaluation.  A judgement, a weighing, a condition, or a challenge to the data itself.</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Both boards use these four.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EXTRACT A</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50" b="0">
                <a:solidFill>
                  <a:srgbClr val="111111"/>
                </a:solidFill>
                <a:latin typeface="Arial"/>
              </a:rPr>
              <a:t>Domestic heat pumps replace gas boilers as a way of heating a home. They cost more to install but less to run in most properties, and they produce lower emissions at the point of use. Since 2023 the government has offered a grant of £7,500 towards each installation.</a:t>
            </a:r>
          </a:p>
          <a:p>
            <a:pPr algn="l">
              <a:spcAft>
                <a:spcPts val="700"/>
              </a:spcAft>
            </a:pPr>
            <a:r>
              <a:rPr sz="1250" b="0">
                <a:solidFill>
                  <a:srgbClr val="111111"/>
                </a:solidFill>
                <a:latin typeface="Arial"/>
              </a:rPr>
              <a:t>Installations have risen quickly from a small base. The average installed price has fallen over the same period, which the industry attributes partly to competition between installers and partly to falling equipment costs. The number of trained installers has also risen sharply. In 2023 firms reported that they were turning work away because they could not staff it.</a:t>
            </a:r>
          </a:p>
          <a:p>
            <a:pPr algn="l">
              <a:spcAft>
                <a:spcPts val="700"/>
              </a:spcAft>
            </a:pPr>
            <a:r>
              <a:rPr sz="1250" b="0">
                <a:solidFill>
                  <a:srgbClr val="111111"/>
                </a:solidFill>
                <a:latin typeface="Arial"/>
              </a:rPr>
              <a:t>Not everyone is convinced. One analyst commented, "We are paying £7,500 a time for a benefit nobody has priced properly, in a market where installations are still under four per cent of the heating systems fitted each year." Others argue that the grant is not buying installations so much as buying an industry, and that the trained installer base and the fall in price would not have happened without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Read the questions first, then mark this as you read.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DATA</a:t>
            </a:r>
          </a:p>
        </p:txBody>
      </p:sp>
      <p:graphicFrame>
        <p:nvGraphicFramePr>
          <p:cNvPr id="4" name="Table 3"/>
          <p:cNvGraphicFramePr>
            <a:graphicFrameLocks noGrp="1"/>
          </p:cNvGraphicFramePr>
          <p:nvPr/>
        </p:nvGraphicFramePr>
        <p:xfrm>
          <a:off x="640080" y="1188720"/>
          <a:ext cx="10911535" cy="2926080"/>
        </p:xfrm>
        <a:graphic>
          <a:graphicData uri="http://schemas.openxmlformats.org/drawingml/2006/table">
            <a:tbl>
              <a:tblPr firstRow="1" bandRow="1">
                <a:tableStyleId>{5C22544A-7EE6-4342-B048-85BDC9FD1C3A}</a:tableStyleId>
              </a:tblPr>
              <a:tblGrid>
                <a:gridCol w="2727883"/>
                <a:gridCol w="2727883"/>
                <a:gridCol w="2727883"/>
                <a:gridCol w="2727886"/>
              </a:tblGrid>
              <a:tr h="487680">
                <a:tc>
                  <a:txBody>
                    <a:bodyPr/>
                    <a:lstStyle/>
                    <a:p/>
                  </a:txBody>
                  <a:tcPr/>
                </a:tc>
                <a:tc>
                  <a:txBody>
                    <a:bodyPr/>
                    <a:lstStyle/>
                    <a:p>
                      <a:r>
                        <a:rPr sz="1400" b="1"/>
                        <a:t>2023</a:t>
                      </a:r>
                    </a:p>
                  </a:txBody>
                  <a:tcPr/>
                </a:tc>
                <a:tc>
                  <a:txBody>
                    <a:bodyPr/>
                    <a:lstStyle/>
                    <a:p>
                      <a:r>
                        <a:rPr sz="1400" b="1"/>
                        <a:t>2024</a:t>
                      </a:r>
                    </a:p>
                  </a:txBody>
                  <a:tcPr/>
                </a:tc>
                <a:tc>
                  <a:txBody>
                    <a:bodyPr/>
                    <a:lstStyle/>
                    <a:p>
                      <a:r>
                        <a:rPr sz="1400" b="1"/>
                        <a:t>2025</a:t>
                      </a:r>
                    </a:p>
                  </a:txBody>
                  <a:tcPr/>
                </a:tc>
              </a:tr>
              <a:tr h="487680">
                <a:tc>
                  <a:txBody>
                    <a:bodyPr/>
                    <a:lstStyle/>
                    <a:p>
                      <a:r>
                        <a:rPr sz="1300"/>
                        <a:t>Heat pump installations</a:t>
                      </a:r>
                    </a:p>
                  </a:txBody>
                  <a:tcPr/>
                </a:tc>
                <a:tc>
                  <a:txBody>
                    <a:bodyPr/>
                    <a:lstStyle/>
                    <a:p>
                      <a:r>
                        <a:rPr sz="1300"/>
                        <a:t>36,000</a:t>
                      </a:r>
                    </a:p>
                  </a:txBody>
                  <a:tcPr/>
                </a:tc>
                <a:tc>
                  <a:txBody>
                    <a:bodyPr/>
                    <a:lstStyle/>
                    <a:p>
                      <a:r>
                        <a:rPr sz="1300"/>
                        <a:t>45,000</a:t>
                      </a:r>
                    </a:p>
                  </a:txBody>
                  <a:tcPr/>
                </a:tc>
                <a:tc>
                  <a:txBody>
                    <a:bodyPr/>
                    <a:lstStyle/>
                    <a:p>
                      <a:r>
                        <a:rPr sz="1300"/>
                        <a:t>63,000</a:t>
                      </a:r>
                    </a:p>
                  </a:txBody>
                  <a:tcPr/>
                </a:tc>
              </a:tr>
              <a:tr h="487680">
                <a:tc>
                  <a:txBody>
                    <a:bodyPr/>
                    <a:lstStyle/>
                    <a:p>
                      <a:r>
                        <a:rPr sz="1300"/>
                        <a:t>Average installed price</a:t>
                      </a:r>
                    </a:p>
                  </a:txBody>
                  <a:tcPr/>
                </a:tc>
                <a:tc>
                  <a:txBody>
                    <a:bodyPr/>
                    <a:lstStyle/>
                    <a:p>
                      <a:r>
                        <a:rPr sz="1300"/>
                        <a:t>£13,500</a:t>
                      </a:r>
                    </a:p>
                  </a:txBody>
                  <a:tcPr/>
                </a:tc>
                <a:tc>
                  <a:txBody>
                    <a:bodyPr/>
                    <a:lstStyle/>
                    <a:p>
                      <a:r>
                        <a:rPr sz="1300"/>
                        <a:t>£12,300</a:t>
                      </a:r>
                    </a:p>
                  </a:txBody>
                  <a:tcPr/>
                </a:tc>
                <a:tc>
                  <a:txBody>
                    <a:bodyPr/>
                    <a:lstStyle/>
                    <a:p>
                      <a:r>
                        <a:rPr sz="1300"/>
                        <a:t>£11,200</a:t>
                      </a:r>
                    </a:p>
                  </a:txBody>
                  <a:tcPr/>
                </a:tc>
              </a:tr>
              <a:tr h="487680">
                <a:tc>
                  <a:txBody>
                    <a:bodyPr/>
                    <a:lstStyle/>
                    <a:p>
                      <a:r>
                        <a:rPr sz="1300"/>
                        <a:t>Price index, 2023 = 100</a:t>
                      </a:r>
                    </a:p>
                  </a:txBody>
                  <a:tcPr/>
                </a:tc>
                <a:tc>
                  <a:txBody>
                    <a:bodyPr/>
                    <a:lstStyle/>
                    <a:p>
                      <a:r>
                        <a:rPr sz="1300"/>
                        <a:t>100</a:t>
                      </a:r>
                    </a:p>
                  </a:txBody>
                  <a:tcPr/>
                </a:tc>
                <a:tc>
                  <a:txBody>
                    <a:bodyPr/>
                    <a:lstStyle/>
                    <a:p>
                      <a:r>
                        <a:rPr sz="1300"/>
                        <a:t>91.1</a:t>
                      </a:r>
                    </a:p>
                  </a:txBody>
                  <a:tcPr/>
                </a:tc>
                <a:tc>
                  <a:txBody>
                    <a:bodyPr/>
                    <a:lstStyle/>
                    <a:p>
                      <a:r>
                        <a:rPr sz="1300"/>
                        <a:t>83.0</a:t>
                      </a:r>
                    </a:p>
                  </a:txBody>
                  <a:tcPr/>
                </a:tc>
              </a:tr>
              <a:tr h="487680">
                <a:tc>
                  <a:txBody>
                    <a:bodyPr/>
                    <a:lstStyle/>
                    <a:p>
                      <a:r>
                        <a:rPr sz="1300"/>
                        <a:t>Trained installers</a:t>
                      </a:r>
                    </a:p>
                  </a:txBody>
                  <a:tcPr/>
                </a:tc>
                <a:tc>
                  <a:txBody>
                    <a:bodyPr/>
                    <a:lstStyle/>
                    <a:p>
                      <a:r>
                        <a:rPr sz="1300"/>
                        <a:t>3,100</a:t>
                      </a:r>
                    </a:p>
                  </a:txBody>
                  <a:tcPr/>
                </a:tc>
                <a:tc>
                  <a:txBody>
                    <a:bodyPr/>
                    <a:lstStyle/>
                    <a:p>
                      <a:r>
                        <a:rPr sz="1300"/>
                        <a:t>3,800</a:t>
                      </a:r>
                    </a:p>
                  </a:txBody>
                  <a:tcPr/>
                </a:tc>
                <a:tc>
                  <a:txBody>
                    <a:bodyPr/>
                    <a:lstStyle/>
                    <a:p>
                      <a:r>
                        <a:rPr sz="1300"/>
                        <a:t>4,900</a:t>
                      </a:r>
                    </a:p>
                  </a:txBody>
                  <a:tcPr/>
                </a:tc>
              </a:tr>
              <a:tr h="487680">
                <a:tc>
                  <a:txBody>
                    <a:bodyPr/>
                    <a:lstStyle/>
                    <a:p>
                      <a:r>
                        <a:rPr sz="1300"/>
                        <a:t>Government grant per installation</a:t>
                      </a:r>
                    </a:p>
                  </a:txBody>
                  <a:tcPr/>
                </a:tc>
                <a:tc>
                  <a:txBody>
                    <a:bodyPr/>
                    <a:lstStyle/>
                    <a:p>
                      <a:r>
                        <a:rPr sz="1300"/>
                        <a:t>£7,500</a:t>
                      </a:r>
                    </a:p>
                  </a:txBody>
                  <a:tcPr/>
                </a:tc>
                <a:tc>
                  <a:txBody>
                    <a:bodyPr/>
                    <a:lstStyle/>
                    <a:p>
                      <a:r>
                        <a:rPr sz="1300"/>
                        <a:t>£7,500</a:t>
                      </a:r>
                    </a:p>
                  </a:txBody>
                  <a:tcPr/>
                </a:tc>
                <a:tc>
                  <a:txBody>
                    <a:bodyPr/>
                    <a:lstStyle/>
                    <a:p>
                      <a:r>
                        <a:rPr sz="1300"/>
                        <a:t>£7,500</a:t>
                      </a:r>
                    </a:p>
                  </a:txBody>
                  <a:tcPr/>
                </a:tc>
              </a:tr>
            </a:tbl>
          </a:graphicData>
        </a:graphic>
      </p:graphicFrame>
      <p:sp>
        <p:nvSpPr>
          <p:cNvPr id="5" name="TextBox 4"/>
          <p:cNvSpPr txBox="1"/>
          <p:nvPr/>
        </p:nvSpPr>
        <p:spPr>
          <a:xfrm>
            <a:off x="640080" y="4389120"/>
            <a:ext cx="10911535" cy="1463040"/>
          </a:xfrm>
          <a:prstGeom prst="rect">
            <a:avLst/>
          </a:prstGeom>
          <a:noFill/>
        </p:spPr>
        <p:txBody>
          <a:bodyPr wrap="square">
            <a:spAutoFit/>
          </a:bodyPr>
          <a:lstStyle/>
          <a:p>
            <a:pPr algn="l">
              <a:spcAft>
                <a:spcPts val="700"/>
              </a:spcAft>
            </a:pPr>
            <a:r>
              <a:rPr sz="1500" b="0">
                <a:solidFill>
                  <a:srgbClr val="111111"/>
                </a:solidFill>
                <a:latin typeface="Arial"/>
              </a:rPr>
              <a:t>Gas boiler installations, 2025: 1,600,000</a:t>
            </a:r>
          </a:p>
          <a:p>
            <a:pPr algn="l">
              <a:spcAft>
                <a:spcPts val="700"/>
              </a:spcAft>
            </a:pPr>
            <a:r>
              <a:rPr sz="1500" b="0">
                <a:solidFill>
                  <a:srgbClr val="111111"/>
                </a:solidFill>
                <a:latin typeface="Arial"/>
              </a:rPr>
              <a:t>Estimated external benefit per heat pump installation: £2,400</a:t>
            </a:r>
          </a:p>
          <a:p>
            <a:pPr algn="l">
              <a:spcAft>
                <a:spcPts val="700"/>
              </a:spcAft>
            </a:pPr>
            <a:r>
              <a:rPr sz="1500" b="0">
                <a:solidFill>
                  <a:srgbClr val="111111"/>
                </a:solidFill>
                <a:latin typeface="Arial"/>
              </a:rPr>
              <a:t>Estimated lifetime of an installation: 18 years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Constructed market. Every figure checks out with a calculator.</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TRAP</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300" b="0">
                <a:solidFill>
                  <a:srgbClr val="111111"/>
                </a:solidFill>
                <a:latin typeface="Arial"/>
              </a:rPr>
              <a:t>Every good data response contains a figure placed where a student will misuse it. In Extract A it is the combination of the price index and the installation count.</a:t>
            </a:r>
          </a:p>
          <a:p>
            <a:pPr algn="l">
              <a:spcAft>
                <a:spcPts val="700"/>
              </a:spcAft>
            </a:pPr>
            <a:r>
              <a:rPr sz="1300" b="0">
                <a:solidFill>
                  <a:srgbClr val="111111"/>
                </a:solidFill>
                <a:latin typeface="Arial"/>
              </a:rPr>
              <a:t>Price fell 17.0 per cent between 2023 and 2025, from £13,500 to £11,200. Installations rose 75 per cent over the same period, from 36,000 to 63,000. Divide one by the other and you get minus 4.4, which looks like a beautifully elastic answer.</a:t>
            </a:r>
          </a:p>
          <a:p>
            <a:pPr algn="l">
              <a:spcAft>
                <a:spcPts val="700"/>
              </a:spcAft>
            </a:pPr>
            <a:r>
              <a:rPr sz="1300" b="0">
                <a:solidFill>
                  <a:srgbClr val="111111"/>
                </a:solidFill>
                <a:latin typeface="Arial"/>
              </a:rPr>
              <a:t>Here is the part worth twenty minutes of your lesson. A student who says supply shifted, so these two points trace out the demand curve, is thinking correctly. That is how a demand curve is identified in practice, and a class that reaches it unaided has understood something most textbooks skip. The estimate still fails, but not for the reason students usually give.</a:t>
            </a:r>
          </a:p>
          <a:p>
            <a:pPr algn="l">
              <a:spcAft>
                <a:spcPts val="700"/>
              </a:spcAft>
            </a:pPr>
            <a:r>
              <a:rPr sz="1300" b="0">
                <a:solidFill>
                  <a:srgbClr val="111111"/>
                </a:solidFill>
                <a:latin typeface="Arial"/>
              </a:rPr>
              <a:t>It fails for three reasons, and the first is the strongest. The extract says firms were turning work away because they could not staff it. That means the 2023 quantity was rationed by capacity rather than chosen by buyers at that price, so it is not a point on the demand curve at all. You cannot measure a response along a curve using a point that is not on it. The same problem shrinks as installer numbers rise, which is why the 2025 figure is the more trustworthy of the two and the 2023 figure is the one that breaks the calculation.</a:t>
            </a:r>
          </a:p>
          <a:p>
            <a:pPr algn="l">
              <a:spcAft>
                <a:spcPts val="700"/>
              </a:spcAft>
            </a:pPr>
            <a:r>
              <a:rPr sz="1300" b="0">
                <a:solidFill>
                  <a:srgbClr val="111111"/>
                </a:solidFill>
                <a:latin typeface="Arial"/>
              </a:rPr>
              <a:t>Second, two years is long enough for the determinants of demand to move as well. The running cost of the alternative, awareness of the technology, and expectations about how long the grant will last are all demand side changes, and any of them moving breaks ceteris paribus on the side that matters for a demand elasticity.</a:t>
            </a:r>
          </a:p>
          <a:p>
            <a:pPr algn="l">
              <a:spcAft>
                <a:spcPts val="700"/>
              </a:spcAft>
            </a:pPr>
            <a:r>
              <a:rPr sz="1300" b="0">
                <a:solidFill>
                  <a:srgbClr val="111111"/>
                </a:solidFill>
                <a:latin typeface="Arial"/>
              </a:rPr>
              <a:t>Third, even if the first two problems were solved, anything recovered from a two year window is a long run demand response. That is a different number from the short run elasticity students usually mean, and it is almost always larger.</a:t>
            </a:r>
          </a:p>
          <a:p>
            <a:pPr algn="l">
              <a:spcAft>
                <a:spcPts val="700"/>
              </a:spcAft>
            </a:pPr>
            <a:r>
              <a:rPr sz="1300" b="0">
                <a:solidFill>
                  <a:srgbClr val="111111"/>
                </a:solidFill>
                <a:latin typeface="Arial"/>
              </a:rPr>
              <a:t>So teach students to do the calculation, state what it would mean if the conditions held, and then name precisely which condition fails. A student who computes minus 4.4 and writes that supply shifting may identify the demand curve, but the 2023 figure was capacity rationed so it does not, is writing at the top of the paper. A student who computes it and reports it as a finding has been caught.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Do the calculation on the board first. Let them agree it is right. Then take it apart.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A MID BAND ANSWER</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00" b="0">
                <a:solidFill>
                  <a:srgbClr val="111111"/>
                </a:solidFill>
                <a:latin typeface="Arial"/>
              </a:rPr>
              <a:t>1.  This question is asking whether the government should continue to give the £7,500 grant for heat pumps.</a:t>
            </a:r>
          </a:p>
          <a:p>
            <a:pPr algn="l">
              <a:spcAft>
                <a:spcPts val="700"/>
              </a:spcAft>
            </a:pPr>
            <a:r>
              <a:rPr sz="1200" b="0">
                <a:solidFill>
                  <a:srgbClr val="111111"/>
                </a:solidFill>
                <a:latin typeface="Arial"/>
              </a:rPr>
              <a:t>2.  A subsidy is a payment by the government to reduce the cost of production or consumption of a good.</a:t>
            </a:r>
          </a:p>
          <a:p>
            <a:pPr algn="l">
              <a:spcAft>
                <a:spcPts val="700"/>
              </a:spcAft>
            </a:pPr>
            <a:r>
              <a:rPr sz="1200" b="0">
                <a:solidFill>
                  <a:srgbClr val="111111"/>
                </a:solidFill>
                <a:latin typeface="Arial"/>
              </a:rPr>
              <a:t>3.  The extract says that installations have risen from 36,000 to 63,000, which shows the grant is working.</a:t>
            </a:r>
          </a:p>
          <a:p>
            <a:pPr algn="l">
              <a:spcAft>
                <a:spcPts val="700"/>
              </a:spcAft>
            </a:pPr>
            <a:r>
              <a:rPr sz="1200" b="0">
                <a:solidFill>
                  <a:srgbClr val="111111"/>
                </a:solidFill>
                <a:latin typeface="Arial"/>
              </a:rPr>
              <a:t>4.  Using the data, price elasticity of demand is minus 4.4, so demand is very elastic and the subsidy is effective.</a:t>
            </a:r>
          </a:p>
          <a:p>
            <a:pPr algn="l">
              <a:spcAft>
                <a:spcPts val="700"/>
              </a:spcAft>
            </a:pPr>
            <a:r>
              <a:rPr sz="1200" b="0">
                <a:solidFill>
                  <a:srgbClr val="111111"/>
                </a:solidFill>
                <a:latin typeface="Arial"/>
              </a:rPr>
              <a:t>5.  However, the grant is expensive and costs the government a lot of money.</a:t>
            </a:r>
          </a:p>
          <a:p>
            <a:pPr algn="l">
              <a:spcAft>
                <a:spcPts val="700"/>
              </a:spcAft>
            </a:pPr>
            <a:r>
              <a:rPr sz="1200" b="0">
                <a:solidFill>
                  <a:srgbClr val="111111"/>
                </a:solidFill>
                <a:latin typeface="Arial"/>
              </a:rPr>
              <a:t>6.  There is also an opportunity cost because the money could be spent on other things like the health service.</a:t>
            </a:r>
          </a:p>
          <a:p>
            <a:pPr algn="l">
              <a:spcAft>
                <a:spcPts val="700"/>
              </a:spcAft>
            </a:pPr>
            <a:r>
              <a:rPr sz="1200" b="0">
                <a:solidFill>
                  <a:srgbClr val="111111"/>
                </a:solidFill>
                <a:latin typeface="Arial"/>
              </a:rPr>
              <a:t>7.  In conclusion, it depends on whether the government thinks the benefits are worth the costs.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it before you see the tags.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A MID BAND ANSWER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00" b="0">
                <a:solidFill>
                  <a:srgbClr val="111111"/>
                </a:solidFill>
                <a:latin typeface="Arial"/>
              </a:rPr>
              <a:t>1.  0   Restates the question. It costs a line and earns nothing. Open with the position instead.</a:t>
            </a:r>
          </a:p>
          <a:p>
            <a:pPr algn="l">
              <a:spcAft>
                <a:spcPts val="700"/>
              </a:spcAft>
            </a:pPr>
            <a:r>
              <a:rPr sz="1100" b="0">
                <a:solidFill>
                  <a:srgbClr val="111111"/>
                </a:solidFill>
                <a:latin typeface="Arial"/>
              </a:rPr>
              <a:t>2.  K   Correct, and worth very little on its own. A definition earns AO1 once, and this answer never gets past AO1 into what the definition does here.</a:t>
            </a:r>
          </a:p>
          <a:p>
            <a:pPr algn="l">
              <a:spcAft>
                <a:spcPts val="700"/>
              </a:spcAft>
            </a:pPr>
            <a:r>
              <a:rPr sz="1100" b="0">
                <a:solidFill>
                  <a:srgbClr val="111111"/>
                </a:solidFill>
                <a:latin typeface="Arial"/>
              </a:rPr>
              <a:t>3.  AP   The figures are used, but the inference is unearned. Installations rose while several things changed, so this shows the market grew, not that the grant caused it.</a:t>
            </a:r>
          </a:p>
          <a:p>
            <a:pPr algn="l">
              <a:spcAft>
                <a:spcPts val="700"/>
              </a:spcAft>
            </a:pPr>
            <a:r>
              <a:rPr sz="1100" b="0">
                <a:solidFill>
                  <a:srgbClr val="111111"/>
                </a:solidFill>
                <a:latin typeface="Arial"/>
              </a:rPr>
              <a:t>4.  AP   This is the trap on page 16. The calculation itself is correct and drawn from the data, so it earns the application, but everything built on it is wrong. The 2023 quantity was rationed by capacity, so it is not a point on the demand curve. A number can still be computed, but it cannot be identified as a demand elasticity. A confident wrong inference costs credibility across the whole answer.</a:t>
            </a:r>
          </a:p>
          <a:p>
            <a:pPr algn="l">
              <a:spcAft>
                <a:spcPts val="700"/>
              </a:spcAft>
            </a:pPr>
            <a:r>
              <a:rPr sz="1100" b="0">
                <a:solidFill>
                  <a:srgbClr val="111111"/>
                </a:solidFill>
                <a:latin typeface="Arial"/>
              </a:rPr>
              <a:t>5.  0   No concept is deployed and no figure is used. The data gives £472.5 million. Expensive without a number is an opinion, and an opinion earns nothing.</a:t>
            </a:r>
          </a:p>
          <a:p>
            <a:pPr algn="l">
              <a:spcAft>
                <a:spcPts val="700"/>
              </a:spcAft>
            </a:pPr>
            <a:r>
              <a:rPr sz="1100" b="0">
                <a:solidFill>
                  <a:srgbClr val="111111"/>
                </a:solidFill>
                <a:latin typeface="Arial"/>
              </a:rPr>
              <a:t>6.  K + AN   A real chain, but it would fit any subsidy anywhere. Nothing in it is about this market.</a:t>
            </a:r>
          </a:p>
          <a:p>
            <a:pPr algn="l">
              <a:spcAft>
                <a:spcPts val="700"/>
              </a:spcAft>
            </a:pPr>
            <a:r>
              <a:rPr sz="1100" b="0">
                <a:solidFill>
                  <a:srgbClr val="111111"/>
                </a:solidFill>
                <a:latin typeface="Arial"/>
              </a:rPr>
              <a:t>7.  0   The classic ending. It looks evaluative and resolves nothing, because no reading of the evidence is chosen and no condition is named.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MODEL ANSWER, QUESTION 5</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00" b="0">
                <a:solidFill>
                  <a:srgbClr val="111111"/>
                </a:solidFill>
                <a:latin typeface="Arial"/>
              </a:rPr>
              <a:t>1.  The grant costs £7,500 per installation against an estimated external benefit of £2,400, so on the measured externality alone each installation is subsidised at roughly three times the external benefit it is credited with creating.</a:t>
            </a:r>
          </a:p>
          <a:p>
            <a:pPr algn="l">
              <a:spcAft>
                <a:spcPts val="700"/>
              </a:spcAft>
            </a:pPr>
            <a:r>
              <a:rPr sz="1200" b="0">
                <a:solidFill>
                  <a:srgbClr val="111111"/>
                </a:solidFill>
                <a:latin typeface="Arial"/>
              </a:rPr>
              <a:t>2.  Across 63,000 installations that is £472.5 million of public money in 2025 against £151.2 million of measured benefit.</a:t>
            </a:r>
          </a:p>
          <a:p>
            <a:pPr algn="l">
              <a:spcAft>
                <a:spcPts val="700"/>
              </a:spcAft>
            </a:pPr>
            <a:r>
              <a:rPr sz="1200" b="0">
                <a:solidFill>
                  <a:srgbClr val="111111"/>
                </a:solidFill>
                <a:latin typeface="Arial"/>
              </a:rPr>
              <a:t>3.  Taken at face value the scheme fails a straightforward welfare test and should be cut.</a:t>
            </a:r>
          </a:p>
          <a:p>
            <a:pPr algn="l">
              <a:spcAft>
                <a:spcPts val="700"/>
              </a:spcAft>
            </a:pPr>
            <a:r>
              <a:rPr sz="1200" b="0">
                <a:solidFill>
                  <a:srgbClr val="111111"/>
                </a:solidFill>
                <a:latin typeface="Arial"/>
              </a:rPr>
              <a:t>4.  That conclusion does not survive contact with two things the extract supplies, the period over which the benefit accrues and the effect the grant had on supply.</a:t>
            </a:r>
          </a:p>
          <a:p>
            <a:pPr algn="l">
              <a:spcAft>
                <a:spcPts val="700"/>
              </a:spcAft>
            </a:pPr>
            <a:r>
              <a:rPr sz="1200" b="0">
                <a:solidFill>
                  <a:srgbClr val="111111"/>
                </a:solidFill>
                <a:latin typeface="Arial"/>
              </a:rPr>
              <a:t>5.  An installation lasts 18 years, so setting a £2,400 benefit against a one off £7,500 grant is only fair if the £2,400 is itself a lifetime figure, and the extract does not say which it is.</a:t>
            </a:r>
          </a:p>
          <a:p>
            <a:pPr algn="l">
              <a:spcAft>
                <a:spcPts val="700"/>
              </a:spcAft>
            </a:pPr>
            <a:r>
              <a:rPr sz="1200" b="0">
                <a:solidFill>
                  <a:srgbClr val="111111"/>
                </a:solidFill>
                <a:latin typeface="Arial"/>
              </a:rPr>
              <a:t>6.  If it is an annual figure the scheme repays its cost in just over three years and the case for continuing is overwhelming.</a:t>
            </a:r>
          </a:p>
          <a:p>
            <a:pPr algn="l">
              <a:spcAft>
                <a:spcPts val="700"/>
              </a:spcAft>
            </a:pPr>
            <a:r>
              <a:rPr sz="1200" b="0">
                <a:solidFill>
                  <a:srgbClr val="111111"/>
                </a:solidFill>
                <a:latin typeface="Arial"/>
              </a:rPr>
              <a:t>7.  The most important number in this decision is therefore ambiguous, and I will take the less favourable reading, that £2,400 is a lifetime benefit.</a:t>
            </a:r>
          </a:p>
          <a:p>
            <a:pPr algn="l">
              <a:spcAft>
                <a:spcPts val="700"/>
              </a:spcAft>
            </a:pPr>
            <a:r>
              <a:rPr sz="1200" b="0">
                <a:solidFill>
                  <a:srgbClr val="111111"/>
                </a:solidFill>
                <a:latin typeface="Arial"/>
              </a:rPr>
              <a:t>8.  The grant is also paid on every installation, including the ones that would have happened anyway, so the cost per additional installation is higher than £7,500 and the data cannot tell us by how much.</a:t>
            </a:r>
          </a:p>
          <a:p>
            <a:pPr algn="l">
              <a:spcAft>
                <a:spcPts val="700"/>
              </a:spcAft>
            </a:pPr>
            <a:r>
              <a:rPr sz="1200" b="0">
                <a:solidFill>
                  <a:srgbClr val="111111"/>
                </a:solidFill>
                <a:latin typeface="Arial"/>
              </a:rPr>
              <a:t>9.  The second ground is dynamic rather than static.</a:t>
            </a:r>
          </a:p>
          <a:p>
            <a:pPr algn="l">
              <a:spcAft>
                <a:spcPts val="700"/>
              </a:spcAft>
            </a:pPr>
            <a:r>
              <a:rPr sz="1200" b="0">
                <a:solidFill>
                  <a:srgbClr val="111111"/>
                </a:solidFill>
                <a:latin typeface="Arial"/>
              </a:rPr>
              <a:t>10.  The extract argues the grant bought an industry rather than installations, and the data supports it: trained installers rose 58 per cent while the price index fell from 100 to 83.</a:t>
            </a:r>
          </a:p>
          <a:p>
            <a:pPr algn="l">
              <a:spcAft>
                <a:spcPts val="700"/>
              </a:spcAft>
            </a:pPr>
            <a:r>
              <a:rPr sz="1200" b="0">
                <a:solidFill>
                  <a:srgbClr val="111111"/>
                </a:solidFill>
                <a:latin typeface="Arial"/>
              </a:rPr>
              <a:t>11.  A falling price alongside a rising quantity is the signature of supply expanding, not of subsidised demand alone, which suggests the grant relieved a capacity constraint the extract says was real.</a:t>
            </a:r>
          </a:p>
          <a:p>
            <a:pPr algn="l">
              <a:spcAft>
                <a:spcPts val="700"/>
              </a:spcAft>
            </a:pPr>
            <a:r>
              <a:rPr sz="1200" b="0">
                <a:solidFill>
                  <a:srgbClr val="111111"/>
                </a:solidFill>
                <a:latin typeface="Arial"/>
              </a:rPr>
              <a:t>12.  If that capacity is now in place, the next £7,500 buys less than the first did, because the constraint it was paying to remove has already gone.</a:t>
            </a:r>
          </a:p>
          <a:p>
            <a:pPr algn="l">
              <a:spcAft>
                <a:spcPts val="700"/>
              </a:spcAft>
            </a:pPr>
            <a:r>
              <a:rPr sz="1200" b="0">
                <a:solidFill>
                  <a:srgbClr val="111111"/>
                </a:solidFill>
                <a:latin typeface="Arial"/>
              </a:rPr>
              <a:t>13.  That argues for tapering the grant rather than holding it at £7,500 or abolishing it.</a:t>
            </a:r>
          </a:p>
          <a:p>
            <a:pPr algn="l">
              <a:spcAft>
                <a:spcPts val="700"/>
              </a:spcAft>
            </a:pPr>
            <a:r>
              <a:rPr sz="1200" b="0">
                <a:solidFill>
                  <a:srgbClr val="111111"/>
                </a:solidFill>
                <a:latin typeface="Arial"/>
              </a:rPr>
              <a:t>14.  Scale cuts the other way, though: at 63,000 installations against 1.6 million gas boilers, heat pumps are under four per cent of annual fittings, so withdrawing support now risks stalling the market before it can sustain itself.</a:t>
            </a:r>
          </a:p>
          <a:p>
            <a:pPr algn="l">
              <a:spcAft>
                <a:spcPts val="700"/>
              </a:spcAft>
            </a:pPr>
            <a:r>
              <a:rPr sz="1200" b="0">
                <a:solidFill>
                  <a:srgbClr val="111111"/>
                </a:solidFill>
                <a:latin typeface="Arial"/>
              </a:rPr>
              <a:t>15.  On balance the grant should continue but at a falling rate, reducing as installer capacity and price allow.</a:t>
            </a:r>
          </a:p>
          <a:p>
            <a:pPr algn="l">
              <a:spcAft>
                <a:spcPts val="700"/>
              </a:spcAft>
            </a:pPr>
            <a:r>
              <a:rPr sz="1200" b="0">
                <a:solidFill>
                  <a:srgbClr val="111111"/>
                </a:solidFill>
                <a:latin typeface="Arial"/>
              </a:rPr>
              <a:t>16.  The number that would change this is the basis of the £2,400: if it is annual rather than lifetime, the grant is cheap at £7,500 and should be held where it is.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Cover the tags. Reveal one sentence at a time.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MODEL ANSWER, QUESTION 5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00" b="0">
                <a:solidFill>
                  <a:srgbClr val="111111"/>
                </a:solidFill>
                <a:latin typeface="Arial"/>
              </a:rPr>
              <a:t>1.  K + AP + AN   Opens with the decisive comparison rather than a definition of a subsidy. Note the careful wording: the subsidy is measured against the external benefit, not against the total value of the installation to the household.</a:t>
            </a:r>
          </a:p>
          <a:p>
            <a:pPr algn="l">
              <a:spcAft>
                <a:spcPts val="700"/>
              </a:spcAft>
            </a:pPr>
            <a:r>
              <a:rPr sz="1100" b="0">
                <a:solidFill>
                  <a:srgbClr val="111111"/>
                </a:solidFill>
                <a:latin typeface="Arial"/>
              </a:rPr>
              <a:t>2.  AP + AN   Scales the per unit figure to the whole scheme. Both calculations come from the data table and both are checkable.</a:t>
            </a:r>
          </a:p>
          <a:p>
            <a:pPr algn="l">
              <a:spcAft>
                <a:spcPts val="700"/>
              </a:spcAft>
            </a:pPr>
            <a:r>
              <a:rPr sz="1100" b="0">
                <a:solidFill>
                  <a:srgbClr val="111111"/>
                </a:solidFill>
                <a:latin typeface="Arial"/>
              </a:rPr>
              <a:t>3.  EV   A position, in sentence 3. The phrase taken at face value is doing work, because it signals that the answer is about to test its own opening.</a:t>
            </a:r>
          </a:p>
          <a:p>
            <a:pPr algn="l">
              <a:spcAft>
                <a:spcPts val="700"/>
              </a:spcAft>
            </a:pPr>
            <a:r>
              <a:rPr sz="1100" b="0">
                <a:solidFill>
                  <a:srgbClr val="111111"/>
                </a:solidFill>
                <a:latin typeface="Arial"/>
              </a:rPr>
              <a:t>4.  EV   Rejects its own first conclusion and names both grounds, so the reader knows what is coming without a sentence that only announces structure. A sentence that signposts and nothing else earns nothing.</a:t>
            </a:r>
          </a:p>
          <a:p>
            <a:pPr algn="l">
              <a:spcAft>
                <a:spcPts val="700"/>
              </a:spcAft>
            </a:pPr>
            <a:r>
              <a:rPr sz="1100" b="0">
                <a:solidFill>
                  <a:srgbClr val="111111"/>
                </a:solidFill>
                <a:latin typeface="Arial"/>
              </a:rPr>
              <a:t>5.  AP + AN + EV   Challenges the data rather than accepting it, and the reasoning is a stock against a flow. In a data response this is one of the highest value moves available and it is rarely attempted.</a:t>
            </a:r>
          </a:p>
          <a:p>
            <a:pPr algn="l">
              <a:spcAft>
                <a:spcPts val="700"/>
              </a:spcAft>
            </a:pPr>
            <a:r>
              <a:rPr sz="1100" b="0">
                <a:solidFill>
                  <a:srgbClr val="111111"/>
                </a:solidFill>
                <a:latin typeface="Arial"/>
              </a:rPr>
              <a:t>6.  AP + AN + EV   Follows the alternative reading through to its conclusion. £7,500 divided by £2,400 is 3.1 years, and the arithmetic is worth doing rather than gesturing at.</a:t>
            </a:r>
          </a:p>
          <a:p>
            <a:pPr algn="l">
              <a:spcAft>
                <a:spcPts val="700"/>
              </a:spcAft>
            </a:pPr>
            <a:r>
              <a:rPr sz="1100" b="0">
                <a:solidFill>
                  <a:srgbClr val="111111"/>
                </a:solidFill>
                <a:latin typeface="Arial"/>
              </a:rPr>
              <a:t>7.  EV   States the assumption explicitly and chooses the conservative one. Naming an ambiguity and reasoning from a stated position is stronger than writing as though it were not there.</a:t>
            </a:r>
          </a:p>
          <a:p>
            <a:pPr algn="l">
              <a:spcAft>
                <a:spcPts val="700"/>
              </a:spcAft>
            </a:pPr>
            <a:r>
              <a:rPr sz="1100" b="0">
                <a:solidFill>
                  <a:srgbClr val="111111"/>
                </a:solidFill>
                <a:latin typeface="Arial"/>
              </a:rPr>
              <a:t>8.  K + AP + EV   Additionality. This is the strongest argument against the scheme and it appears in almost no student answer, because it requires noticing what the data does not contain.</a:t>
            </a:r>
          </a:p>
          <a:p>
            <a:pPr algn="l">
              <a:spcAft>
                <a:spcPts val="700"/>
              </a:spcAft>
            </a:pPr>
            <a:r>
              <a:rPr sz="1100" b="0">
                <a:solidFill>
                  <a:srgbClr val="111111"/>
                </a:solidFill>
                <a:latin typeface="Arial"/>
              </a:rPr>
              <a:t>9.  K   The distinction is a real concept and it earns the knowledge, but nothing here weighs or decides anything, so there is no evaluation in it. Compare sentence 4, which also introduces what is coming but attaches the grounds while doing so.</a:t>
            </a:r>
          </a:p>
          <a:p>
            <a:pPr algn="l">
              <a:spcAft>
                <a:spcPts val="700"/>
              </a:spcAft>
            </a:pPr>
            <a:r>
              <a:rPr sz="1100" b="0">
                <a:solidFill>
                  <a:srgbClr val="111111"/>
                </a:solidFill>
                <a:latin typeface="Arial"/>
              </a:rPr>
              <a:t>10.  AP + AN   Two figures used to test a claim from the extract, rather than quoting the claim and moving on.</a:t>
            </a:r>
          </a:p>
          <a:p>
            <a:pPr algn="l">
              <a:spcAft>
                <a:spcPts val="700"/>
              </a:spcAft>
            </a:pPr>
            <a:r>
              <a:rPr sz="1100" b="0">
                <a:solidFill>
                  <a:srgbClr val="111111"/>
                </a:solidFill>
                <a:latin typeface="Arial"/>
              </a:rPr>
              <a:t>11.  K + AN + EV   The economics is doing the work here. Recognising which curve moved, from the direction of price and quantity together, is the analytical core of the answer.</a:t>
            </a:r>
          </a:p>
          <a:p>
            <a:pPr algn="l">
              <a:spcAft>
                <a:spcPts val="700"/>
              </a:spcAft>
            </a:pPr>
            <a:r>
              <a:rPr sz="1100" b="0">
                <a:solidFill>
                  <a:srgbClr val="111111"/>
                </a:solidFill>
                <a:latin typeface="Arial"/>
              </a:rPr>
              <a:t>12.  AN + EV   Marginal reasoning. This is the sentence that turns the answer from a verdict on the grant into a verdict on the rate of the grant.</a:t>
            </a:r>
          </a:p>
          <a:p>
            <a:pPr algn="l">
              <a:spcAft>
                <a:spcPts val="700"/>
              </a:spcAft>
            </a:pPr>
            <a:r>
              <a:rPr sz="1100" b="0">
                <a:solidFill>
                  <a:srgbClr val="111111"/>
                </a:solidFill>
                <a:latin typeface="Arial"/>
              </a:rPr>
              <a:t>13.  EV   A third option, generated by the analysis rather than offered in the question. Answers that only choose between the two options given rarely reach the top.</a:t>
            </a:r>
          </a:p>
          <a:p>
            <a:pPr algn="l">
              <a:spcAft>
                <a:spcPts val="700"/>
              </a:spcAft>
            </a:pPr>
            <a:r>
              <a:rPr sz="1100" b="0">
                <a:solidFill>
                  <a:srgbClr val="111111"/>
                </a:solidFill>
                <a:latin typeface="Arial"/>
              </a:rPr>
              <a:t>14.  AP + EV   The strongest argument against the answer's own direction, taken seriously and quantified. Rejecting a weak counter argument earns far less than engaging a strong one.</a:t>
            </a:r>
          </a:p>
          <a:p>
            <a:pPr algn="l">
              <a:spcAft>
                <a:spcPts val="700"/>
              </a:spcAft>
            </a:pPr>
            <a:r>
              <a:rPr sz="1100" b="0">
                <a:solidFill>
                  <a:srgbClr val="111111"/>
                </a:solidFill>
                <a:latin typeface="Arial"/>
              </a:rPr>
              <a:t>15.  EV   The decision, stated plainly and specific enough to act on.</a:t>
            </a:r>
          </a:p>
          <a:p>
            <a:pPr algn="l">
              <a:spcAft>
                <a:spcPts val="700"/>
              </a:spcAft>
            </a:pPr>
            <a:r>
              <a:rPr sz="1100" b="0">
                <a:solidFill>
                  <a:srgbClr val="111111"/>
                </a:solidFill>
                <a:latin typeface="Arial"/>
              </a:rPr>
              <a:t>16.  EV   The condition, tied to the specific ambiguity identified in sentence 5. The answer ends where its own doubt began, and that is what makes it feel resolved rather than merely finished.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SHORT MODEL</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00" b="0">
                <a:solidFill>
                  <a:srgbClr val="111111"/>
                </a:solidFill>
                <a:latin typeface="Arial"/>
              </a:rPr>
              <a:t>1.  The grant should continue but at a falling rate.</a:t>
            </a:r>
          </a:p>
          <a:p>
            <a:pPr algn="l">
              <a:spcAft>
                <a:spcPts val="700"/>
              </a:spcAft>
            </a:pPr>
            <a:r>
              <a:rPr sz="1200" b="0">
                <a:solidFill>
                  <a:srgbClr val="111111"/>
                </a:solidFill>
                <a:latin typeface="Arial"/>
              </a:rPr>
              <a:t>2.  At £7,500 against a £2,400 external benefit it costs about three times the measured gain, or £472.5 million in 2025 against £151.2 million of benefit.</a:t>
            </a:r>
          </a:p>
          <a:p>
            <a:pPr algn="l">
              <a:spcAft>
                <a:spcPts val="700"/>
              </a:spcAft>
            </a:pPr>
            <a:r>
              <a:rPr sz="1200" b="0">
                <a:solidFill>
                  <a:srgbClr val="111111"/>
                </a:solidFill>
                <a:latin typeface="Arial"/>
              </a:rPr>
              <a:t>3.  But the £2,400 may be annual rather than lifetime, and on an 18 year installation that difference decides the question entirely.</a:t>
            </a:r>
          </a:p>
          <a:p>
            <a:pPr algn="l">
              <a:spcAft>
                <a:spcPts val="700"/>
              </a:spcAft>
            </a:pPr>
            <a:r>
              <a:rPr sz="1200" b="0">
                <a:solidFill>
                  <a:srgbClr val="111111"/>
                </a:solidFill>
                <a:latin typeface="Arial"/>
              </a:rPr>
              <a:t>4.  The dynamic case is stronger anyway: installers rose 58 per cent while the price index fell from 100 to 83, which is supply expanding rather than demand being bought.</a:t>
            </a:r>
          </a:p>
          <a:p>
            <a:pPr algn="l">
              <a:spcAft>
                <a:spcPts val="700"/>
              </a:spcAft>
            </a:pPr>
            <a:r>
              <a:rPr sz="1200" b="0">
                <a:solidFill>
                  <a:srgbClr val="111111"/>
                </a:solidFill>
                <a:latin typeface="Arial"/>
              </a:rPr>
              <a:t>5.  That means the next £7,500 buys less than the first, because the capacity constraint it was removing has largely gone.</a:t>
            </a:r>
          </a:p>
          <a:p>
            <a:pPr algn="l">
              <a:spcAft>
                <a:spcPts val="700"/>
              </a:spcAft>
            </a:pPr>
            <a:r>
              <a:rPr sz="1200" b="0">
                <a:solidFill>
                  <a:srgbClr val="111111"/>
                </a:solidFill>
                <a:latin typeface="Arial"/>
              </a:rPr>
              <a:t>6.  Against that, at under four per cent of annual heating installations the market is not yet self sustaining, so removal would be premature.</a:t>
            </a:r>
          </a:p>
          <a:p>
            <a:pPr algn="l">
              <a:spcAft>
                <a:spcPts val="700"/>
              </a:spcAft>
            </a:pPr>
            <a:r>
              <a:rPr sz="1200" b="0">
                <a:solidFill>
                  <a:srgbClr val="111111"/>
                </a:solidFill>
                <a:latin typeface="Arial"/>
              </a:rPr>
              <a:t>7.  Taper it, and revisit if the £2,400 turns out to be an annual figure.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Show this after the long one, never before.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THE SHORT MODEL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00" b="0">
                <a:solidFill>
                  <a:srgbClr val="111111"/>
                </a:solidFill>
                <a:latin typeface="Arial"/>
              </a:rPr>
              <a:t>1.  EV   The decision, in the first line and in nine words.</a:t>
            </a:r>
          </a:p>
          <a:p>
            <a:pPr algn="l">
              <a:spcAft>
                <a:spcPts val="700"/>
              </a:spcAft>
            </a:pPr>
            <a:r>
              <a:rPr sz="1100" b="0">
                <a:solidFill>
                  <a:srgbClr val="111111"/>
                </a:solidFill>
                <a:latin typeface="Arial"/>
              </a:rPr>
              <a:t>2.  K + AP + AN   The whole static case, quantified, in one sentence.</a:t>
            </a:r>
          </a:p>
          <a:p>
            <a:pPr algn="l">
              <a:spcAft>
                <a:spcPts val="700"/>
              </a:spcAft>
            </a:pPr>
            <a:r>
              <a:rPr sz="1100" b="0">
                <a:solidFill>
                  <a:srgbClr val="111111"/>
                </a:solidFill>
                <a:latin typeface="Arial"/>
              </a:rPr>
              <a:t>3.  AP + EV   Challenges the key figure and states why it matters, without spending a paragraph on it.</a:t>
            </a:r>
          </a:p>
          <a:p>
            <a:pPr algn="l">
              <a:spcAft>
                <a:spcPts val="700"/>
              </a:spcAft>
            </a:pPr>
            <a:r>
              <a:rPr sz="1100" b="0">
                <a:solidFill>
                  <a:srgbClr val="111111"/>
                </a:solidFill>
                <a:latin typeface="Arial"/>
              </a:rPr>
              <a:t>4.  K + AP + AN + EV   Four objectives in one sentence. This is what density looks like under time pressure.</a:t>
            </a:r>
          </a:p>
          <a:p>
            <a:pPr algn="l">
              <a:spcAft>
                <a:spcPts val="700"/>
              </a:spcAft>
            </a:pPr>
            <a:r>
              <a:rPr sz="1100" b="0">
                <a:solidFill>
                  <a:srgbClr val="111111"/>
                </a:solidFill>
                <a:latin typeface="Arial"/>
              </a:rPr>
              <a:t>5.  AN + EV   The marginal argument, complete.</a:t>
            </a:r>
          </a:p>
          <a:p>
            <a:pPr algn="l">
              <a:spcAft>
                <a:spcPts val="700"/>
              </a:spcAft>
            </a:pPr>
            <a:r>
              <a:rPr sz="1100" b="0">
                <a:solidFill>
                  <a:srgbClr val="111111"/>
                </a:solidFill>
                <a:latin typeface="Arial"/>
              </a:rPr>
              <a:t>6.  AP + EV   The counter argument, quantified and conceded.</a:t>
            </a:r>
          </a:p>
          <a:p>
            <a:pPr algn="l">
              <a:spcAft>
                <a:spcPts val="700"/>
              </a:spcAft>
            </a:pPr>
            <a:r>
              <a:rPr sz="1100" b="0">
                <a:solidFill>
                  <a:srgbClr val="111111"/>
                </a:solidFill>
                <a:latin typeface="Arial"/>
              </a:rPr>
              <a:t>7.  EV   Decision restated as an action, with the condition attached.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603504"/>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603504"/>
          </a:xfrm>
          <a:prstGeom prst="rect">
            <a:avLst/>
          </a:prstGeom>
          <a:noFill/>
        </p:spPr>
        <p:txBody>
          <a:bodyPr wrap="square">
            <a:spAutoFit/>
          </a:bodyPr>
          <a:lstStyle/>
          <a:p>
            <a:pPr algn="l">
              <a:spcAft>
                <a:spcPts val="700"/>
              </a:spcAft>
            </a:pPr>
            <a:r>
              <a:rPr sz="2400" b="1">
                <a:solidFill>
                  <a:srgbClr val="FFFFFF"/>
                </a:solidFill>
                <a:latin typeface="Arial"/>
              </a:rPr>
              <a:t>THE DECODER, IN SIX STEPS</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1">
                <a:solidFill>
                  <a:srgbClr val="111111"/>
                </a:solidFill>
                <a:latin typeface="Arial"/>
              </a:rPr>
              <a:t>1. Read the questions before the extract.</a:t>
            </a:r>
          </a:p>
          <a:p>
            <a:pPr algn="l">
              <a:spcAft>
                <a:spcPts val="700"/>
              </a:spcAft>
            </a:pPr>
            <a:r>
              <a:rPr sz="2100" b="1">
                <a:solidFill>
                  <a:srgbClr val="111111"/>
                </a:solidFill>
                <a:latin typeface="Arial"/>
              </a:rPr>
              <a:t>2. Label every number.</a:t>
            </a:r>
          </a:p>
          <a:p>
            <a:pPr algn="l">
              <a:spcAft>
                <a:spcPts val="700"/>
              </a:spcAft>
            </a:pPr>
            <a:r>
              <a:rPr sz="2100" b="1">
                <a:solidFill>
                  <a:srgbClr val="111111"/>
                </a:solidFill>
                <a:latin typeface="Arial"/>
              </a:rPr>
              <a:t>3. Mark direction and magnitude in the margin.</a:t>
            </a:r>
          </a:p>
          <a:p>
            <a:pPr algn="l">
              <a:spcAft>
                <a:spcPts val="700"/>
              </a:spcAft>
            </a:pPr>
            <a:r>
              <a:rPr sz="2100" b="1">
                <a:solidFill>
                  <a:srgbClr val="111111"/>
                </a:solidFill>
                <a:latin typeface="Arial"/>
              </a:rPr>
              <a:t>4. Find the trap.</a:t>
            </a:r>
          </a:p>
          <a:p>
            <a:pPr algn="l">
              <a:spcAft>
                <a:spcPts val="700"/>
              </a:spcAft>
            </a:pPr>
            <a:r>
              <a:rPr sz="2100" b="1">
                <a:solidFill>
                  <a:srgbClr val="111111"/>
                </a:solidFill>
                <a:latin typeface="Arial"/>
              </a:rPr>
              <a:t>5. Decide whether the question needs a diagram.</a:t>
            </a:r>
          </a:p>
          <a:p>
            <a:pPr algn="l">
              <a:spcAft>
                <a:spcPts val="700"/>
              </a:spcAft>
            </a:pPr>
            <a:r>
              <a:rPr sz="2100" b="1">
                <a:solidFill>
                  <a:srgbClr val="111111"/>
                </a:solidFill>
                <a:latin typeface="Arial"/>
              </a:rPr>
              <a:t>6. For the evaluative question, find the number that decides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Short enough to memorise. That is the point.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SAME ANSWER, FIXED</a:t>
            </a:r>
          </a:p>
        </p:txBody>
      </p:sp>
      <p:sp>
        <p:nvSpPr>
          <p:cNvPr id="4" name="Rectangle 3"/>
          <p:cNvSpPr/>
          <p:nvPr/>
        </p:nvSpPr>
        <p:spPr>
          <a:xfrm>
            <a:off x="640080" y="1143000"/>
            <a:ext cx="10911535" cy="475488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297680"/>
          </a:xfrm>
          <a:prstGeom prst="rect">
            <a:avLst/>
          </a:prstGeom>
          <a:noFill/>
        </p:spPr>
        <p:txBody>
          <a:bodyPr wrap="square">
            <a:spAutoFit/>
          </a:bodyPr>
          <a:lstStyle/>
          <a:p>
            <a:pPr algn="l">
              <a:spcAft>
                <a:spcPts val="700"/>
              </a:spcAft>
            </a:pPr>
            <a:r>
              <a:rPr sz="1300" b="0">
                <a:solidFill>
                  <a:srgbClr val="111111"/>
                </a:solidFill>
                <a:latin typeface="Arial"/>
              </a:rPr>
              <a:t>Sentence 1: Delete it and open with the position.  Taken at face value the grant fails a welfare test, and the interesting question is whether face value is the right reading.</a:t>
            </a:r>
          </a:p>
          <a:p>
            <a:pPr algn="l">
              <a:spcAft>
                <a:spcPts val="700"/>
              </a:spcAft>
            </a:pPr>
            <a:r>
              <a:rPr sz="1300" b="0">
                <a:solidFill>
                  <a:srgbClr val="111111"/>
                </a:solidFill>
                <a:latin typeface="Arial"/>
              </a:rPr>
              <a:t>Sentence 2: Keep the term but make it do work.  The grant is a subsidy of £7,500 against an estimated external benefit of £2,400.</a:t>
            </a:r>
          </a:p>
          <a:p>
            <a:pPr algn="l">
              <a:spcAft>
                <a:spcPts val="700"/>
              </a:spcAft>
            </a:pPr>
            <a:r>
              <a:rPr sz="1300" b="0">
                <a:solidFill>
                  <a:srgbClr val="111111"/>
                </a:solidFill>
                <a:latin typeface="Arial"/>
              </a:rPr>
              <a:t>Sentence 3: Keep the figures, remove the unearned inference.  Installations rose from 36,000 to 63,000, but installer numbers rose 58 per cent over the same period, so the rise is not evidence about the grant on its own.</a:t>
            </a:r>
          </a:p>
          <a:p>
            <a:pPr algn="l">
              <a:spcAft>
                <a:spcPts val="700"/>
              </a:spcAft>
            </a:pPr>
            <a:r>
              <a:rPr sz="1300" b="0">
                <a:solidFill>
                  <a:srgbClr val="111111"/>
                </a:solidFill>
                <a:latin typeface="Arial"/>
              </a:rPr>
              <a:t>Sentence 4: Do the calculation, then say precisely why it fails.  Dividing the 75 per cent rise in quantity by the 17 per cent fall in price gives minus 4.4, but the extract says firms were turning work away in 2023, so that quantity was rationed by capacity and is not a point on the demand curve.</a:t>
            </a:r>
          </a:p>
          <a:p>
            <a:pPr algn="l">
              <a:spcAft>
                <a:spcPts val="700"/>
              </a:spcAft>
            </a:pPr>
            <a:r>
              <a:rPr sz="1300" b="0">
                <a:solidFill>
                  <a:srgbClr val="111111"/>
                </a:solidFill>
                <a:latin typeface="Arial"/>
              </a:rPr>
              <a:t>Sentence 5: Put the number in.  The scheme cost £472.5 million in 2025 against £151.2 million of measured benefit.</a:t>
            </a:r>
          </a:p>
          <a:p>
            <a:pPr algn="l">
              <a:spcAft>
                <a:spcPts val="700"/>
              </a:spcAft>
            </a:pPr>
            <a:r>
              <a:rPr sz="1300" b="0">
                <a:solidFill>
                  <a:srgbClr val="111111"/>
                </a:solidFill>
                <a:latin typeface="Arial"/>
              </a:rPr>
              <a:t>Sentence 6: Cut the generic opportunity cost point.  </a:t>
            </a:r>
          </a:p>
          <a:p>
            <a:pPr algn="l">
              <a:spcAft>
                <a:spcPts val="700"/>
              </a:spcAft>
            </a:pPr>
            <a:r>
              <a:rPr sz="1300" b="0">
                <a:solidFill>
                  <a:srgbClr val="111111"/>
                </a:solidFill>
                <a:latin typeface="Arial"/>
              </a:rPr>
              <a:t>Sentence 7: Replace it depends with the condition.  Taper the grant, and revisit if the £2,400 turns out to be an annual rather than a lifetime figure.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Spend longest on sentence 4.</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EXTRACT B</a:t>
            </a:r>
          </a:p>
        </p:txBody>
      </p:sp>
      <p:sp>
        <p:nvSpPr>
          <p:cNvPr id="4" name="Rectangle 3"/>
          <p:cNvSpPr/>
          <p:nvPr/>
        </p:nvSpPr>
        <p:spPr>
          <a:xfrm>
            <a:off x="640080" y="1097280"/>
            <a:ext cx="10911535" cy="329184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53312"/>
            <a:ext cx="10362895" cy="2834640"/>
          </a:xfrm>
          <a:prstGeom prst="rect">
            <a:avLst/>
          </a:prstGeom>
          <a:noFill/>
        </p:spPr>
        <p:txBody>
          <a:bodyPr wrap="square">
            <a:spAutoFit/>
          </a:bodyPr>
          <a:lstStyle/>
          <a:p>
            <a:pPr algn="l">
              <a:spcAft>
                <a:spcPts val="700"/>
              </a:spcAft>
            </a:pPr>
            <a:r>
              <a:rPr sz="1300" b="0">
                <a:solidFill>
                  <a:srgbClr val="111111"/>
                </a:solidFill>
                <a:latin typeface="Arial"/>
              </a:rPr>
              <a:t>A city of about 600,000 people introduced a cap of £2 on single bus fares, replacing an average fare of £2.80. Operators are compensated by central government for the difference between the capped fare and the fare they would otherwise have charged. The cap has now been in place for a full year.</a:t>
            </a:r>
          </a:p>
          <a:p>
            <a:pPr algn="l">
              <a:spcAft>
                <a:spcPts val="700"/>
              </a:spcAft>
            </a:pPr>
            <a:r>
              <a:rPr sz="1300" b="0">
                <a:solidFill>
                  <a:srgbClr val="111111"/>
                </a:solidFill>
                <a:latin typeface="Arial"/>
              </a:rPr>
              <a:t>Passenger journeys rose. Fare revenue collected from passengers fell. Car journeys within the city boundary fell by 3 per cent over the same year, although a new city centre parking charge was introduced four months into the period. Bus operators report that the busiest services are now crowded at peak times and that they have not added vehicles, because the compensation is agreed annually and they are unwilling to commit to costs they may not recover.</a:t>
            </a:r>
          </a:p>
        </p:txBody>
      </p:sp>
      <p:sp>
        <p:nvSpPr>
          <p:cNvPr id="6" name="TextBox 5"/>
          <p:cNvSpPr txBox="1"/>
          <p:nvPr/>
        </p:nvSpPr>
        <p:spPr>
          <a:xfrm>
            <a:off x="640080" y="4572000"/>
            <a:ext cx="10911535" cy="1280160"/>
          </a:xfrm>
          <a:prstGeom prst="rect">
            <a:avLst/>
          </a:prstGeom>
          <a:noFill/>
        </p:spPr>
        <p:txBody>
          <a:bodyPr wrap="square">
            <a:spAutoFit/>
          </a:bodyPr>
          <a:lstStyle/>
          <a:p>
            <a:pPr algn="l">
              <a:spcAft>
                <a:spcPts val="700"/>
              </a:spcAft>
            </a:pPr>
            <a:r>
              <a:rPr sz="1400" b="0">
                <a:solidFill>
                  <a:srgbClr val="111111"/>
                </a:solidFill>
                <a:latin typeface="Arial"/>
              </a:rPr>
              <a:t>Average single fare before the cap: £2.80</a:t>
            </a:r>
          </a:p>
          <a:p>
            <a:pPr algn="l">
              <a:spcAft>
                <a:spcPts val="700"/>
              </a:spcAft>
            </a:pPr>
            <a:r>
              <a:rPr sz="1400" b="0">
                <a:solidFill>
                  <a:srgbClr val="111111"/>
                </a:solidFill>
                <a:latin typeface="Arial"/>
              </a:rPr>
              <a:t>Capped single fare: £2.00</a:t>
            </a:r>
          </a:p>
          <a:p>
            <a:pPr algn="l">
              <a:spcAft>
                <a:spcPts val="700"/>
              </a:spcAft>
            </a:pPr>
            <a:r>
              <a:rPr sz="1400" b="0">
                <a:solidFill>
                  <a:srgbClr val="111111"/>
                </a:solidFill>
                <a:latin typeface="Arial"/>
              </a:rPr>
              <a:t>Passenger journeys, year before: 41.2 million</a:t>
            </a:r>
          </a:p>
          <a:p>
            <a:pPr algn="l">
              <a:spcAft>
                <a:spcPts val="700"/>
              </a:spcAft>
            </a:pPr>
            <a:r>
              <a:rPr sz="1400" b="0">
                <a:solidFill>
                  <a:srgbClr val="111111"/>
                </a:solidFill>
                <a:latin typeface="Arial"/>
              </a:rPr>
              <a:t>Passenger journeys, year after: 49.4 million</a:t>
            </a:r>
          </a:p>
          <a:p>
            <a:pPr algn="l">
              <a:spcAft>
                <a:spcPts val="700"/>
              </a:spcAft>
            </a:pPr>
            <a:r>
              <a:rPr sz="1400" b="0">
                <a:solidFill>
                  <a:srgbClr val="111111"/>
                </a:solidFill>
                <a:latin typeface="Arial"/>
              </a:rPr>
              <a:t>Government compensation to operators: £39.5 million a year</a:t>
            </a:r>
          </a:p>
          <a:p>
            <a:pPr algn="l">
              <a:spcAft>
                <a:spcPts val="700"/>
              </a:spcAft>
            </a:pPr>
            <a:r>
              <a:rPr sz="1400" b="0">
                <a:solidFill>
                  <a:srgbClr val="111111"/>
                </a:solidFill>
                <a:latin typeface="Arial"/>
              </a:rPr>
              <a:t>Change in car journeys in the city: Fall of 3 per cent</a:t>
            </a:r>
          </a:p>
        </p:txBody>
      </p:sp>
      <p:sp>
        <p:nvSpPr>
          <p:cNvPr id="7" name="TextBox 6"/>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Evaluate the case for keeping the £2 fare cap in this city.  (15 marks). Thirty minutes.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TEN THINGS TO DO</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300" b="0">
                <a:solidFill>
                  <a:srgbClr val="111111"/>
                </a:solidFill>
                <a:latin typeface="Arial"/>
              </a:rPr>
              <a:t>1.  Read the questions before the extract. Two minutes, and everything after it is faster.</a:t>
            </a:r>
          </a:p>
          <a:p>
            <a:pPr algn="l">
              <a:spcAft>
                <a:spcPts val="700"/>
              </a:spcAft>
            </a:pPr>
            <a:r>
              <a:rPr sz="1300" b="0">
                <a:solidFill>
                  <a:srgbClr val="111111"/>
                </a:solidFill>
                <a:latin typeface="Arial"/>
              </a:rPr>
              <a:t>2.  Label every number as you read: level or change, absolute or percentage, index or actual, real or nominal.</a:t>
            </a:r>
          </a:p>
          <a:p>
            <a:pPr algn="l">
              <a:spcAft>
                <a:spcPts val="700"/>
              </a:spcAft>
            </a:pPr>
            <a:r>
              <a:rPr sz="1300" b="0">
                <a:solidFill>
                  <a:srgbClr val="111111"/>
                </a:solidFill>
                <a:latin typeface="Arial"/>
              </a:rPr>
              <a:t>3.  Write direction and magnitude in the margin. If the extract gives two levels, calculate the percentage change before you are asked.</a:t>
            </a:r>
          </a:p>
          <a:p>
            <a:pPr algn="l">
              <a:spcAft>
                <a:spcPts val="700"/>
              </a:spcAft>
            </a:pPr>
            <a:r>
              <a:rPr sz="1300" b="0">
                <a:solidFill>
                  <a:srgbClr val="111111"/>
                </a:solidFill>
                <a:latin typeface="Arial"/>
              </a:rPr>
              <a:t>4.  Find the trap. There is usually one figure placed so that you will misuse it.</a:t>
            </a:r>
          </a:p>
          <a:p>
            <a:pPr algn="l">
              <a:spcAft>
                <a:spcPts val="700"/>
              </a:spcAft>
            </a:pPr>
            <a:r>
              <a:rPr sz="1300" b="0">
                <a:solidFill>
                  <a:srgbClr val="111111"/>
                </a:solidFill>
                <a:latin typeface="Arial"/>
              </a:rPr>
              <a:t>5.  Quoting the extract earns nothing. Using it earns everything. Every figure needs a therefore after it.</a:t>
            </a:r>
          </a:p>
          <a:p>
            <a:pPr algn="l">
              <a:spcAft>
                <a:spcPts val="700"/>
              </a:spcAft>
            </a:pPr>
            <a:r>
              <a:rPr sz="1300" b="0">
                <a:solidFill>
                  <a:srgbClr val="111111"/>
                </a:solidFill>
                <a:latin typeface="Arial"/>
              </a:rPr>
              <a:t>6.  If a calculation might not be valid, do it anyway and then say why it might not be. That earns more than leaving it out.</a:t>
            </a:r>
          </a:p>
          <a:p>
            <a:pPr algn="l">
              <a:spcAft>
                <a:spcPts val="700"/>
              </a:spcAft>
            </a:pPr>
            <a:r>
              <a:rPr sz="1300" b="0">
                <a:solidFill>
                  <a:srgbClr val="111111"/>
                </a:solidFill>
                <a:latin typeface="Arial"/>
              </a:rPr>
              <a:t>7.  If price and quantity move in the same direction, demand shifted. If they move in opposite directions, supply shifted.</a:t>
            </a:r>
          </a:p>
          <a:p>
            <a:pPr algn="l">
              <a:spcAft>
                <a:spcPts val="700"/>
              </a:spcAft>
            </a:pPr>
            <a:r>
              <a:rPr sz="1300" b="0">
                <a:solidFill>
                  <a:srgbClr val="111111"/>
                </a:solidFill>
                <a:latin typeface="Arial"/>
              </a:rPr>
              <a:t>8.  A big percentage rise from a small base is still a small market. Say both.</a:t>
            </a:r>
          </a:p>
          <a:p>
            <a:pPr algn="l">
              <a:spcAft>
                <a:spcPts val="700"/>
              </a:spcAft>
            </a:pPr>
            <a:r>
              <a:rPr sz="1300" b="0">
                <a:solidFill>
                  <a:srgbClr val="111111"/>
                </a:solidFill>
                <a:latin typeface="Arial"/>
              </a:rPr>
              <a:t>9.  Take a position early and spend the rest of the answer earning it.</a:t>
            </a:r>
          </a:p>
          <a:p>
            <a:pPr algn="l">
              <a:spcAft>
                <a:spcPts val="700"/>
              </a:spcAft>
            </a:pPr>
            <a:r>
              <a:rPr sz="1300" b="0">
                <a:solidFill>
                  <a:srgbClr val="111111"/>
                </a:solidFill>
                <a:latin typeface="Arial"/>
              </a:rPr>
              <a:t>10.  Finish with the condition. What would change your mind, in one sentence. Most students never write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Student page. Read it together in Lesson 1.</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LESSON 1.  READING AN EXTRACT PROPERLY</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Apply the six step decoder to an unseen extract.</a:t>
            </a:r>
          </a:p>
          <a:p>
            <a:pPr algn="l">
              <a:spcAft>
                <a:spcPts val="700"/>
              </a:spcAft>
            </a:pPr>
            <a:r>
              <a:rPr sz="2000" b="0">
                <a:solidFill>
                  <a:srgbClr val="111111"/>
                </a:solidFill>
                <a:latin typeface="Arial"/>
              </a:rPr>
              <a:t>2.  Label every figure by type: level or change, absolute or percentage, index or actual.</a:t>
            </a:r>
          </a:p>
          <a:p>
            <a:pPr algn="l">
              <a:spcAft>
                <a:spcPts val="700"/>
              </a:spcAft>
            </a:pPr>
            <a:r>
              <a:rPr sz="2000" b="0">
                <a:solidFill>
                  <a:srgbClr val="111111"/>
                </a:solidFill>
                <a:latin typeface="Arial"/>
              </a:rPr>
              <a:t>3.  Identify the figure in an extract that invites a wrong inference.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1</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0">
                <a:solidFill>
                  <a:srgbClr val="111111"/>
                </a:solidFill>
                <a:latin typeface="Arial"/>
              </a:rPr>
              <a:t>1.  What is the difference between a level and a change?</a:t>
            </a:r>
          </a:p>
          <a:p>
            <a:pPr algn="l">
              <a:spcAft>
                <a:spcPts val="700"/>
              </a:spcAft>
            </a:pPr>
            <a:r>
              <a:rPr sz="2100" b="0">
                <a:solidFill>
                  <a:srgbClr val="111111"/>
                </a:solidFill>
                <a:latin typeface="Arial"/>
              </a:rPr>
              <a:t>2.  If an index is 100 in the base year and 83 two years later, what has happened?</a:t>
            </a:r>
          </a:p>
          <a:p>
            <a:pPr algn="l">
              <a:spcAft>
                <a:spcPts val="700"/>
              </a:spcAft>
            </a:pPr>
            <a:r>
              <a:rPr sz="2100" b="0">
                <a:solidFill>
                  <a:srgbClr val="111111"/>
                </a:solidFill>
                <a:latin typeface="Arial"/>
              </a:rPr>
              <a:t>3.  What does ceteris paribus mean and why does it matter here?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1</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600" b="1">
                <a:solidFill>
                  <a:srgbClr val="111111"/>
                </a:solidFill>
                <a:latin typeface="Arial"/>
              </a:rPr>
              <a:t>1.  A level is the value at a point or over a period. A change is the difference between two levels, often expressed as a percentage.</a:t>
            </a:r>
          </a:p>
          <a:p>
            <a:pPr algn="l">
              <a:spcAft>
                <a:spcPts val="700"/>
              </a:spcAft>
            </a:pPr>
            <a:r>
              <a:rPr sz="1600" b="1">
                <a:solidFill>
                  <a:srgbClr val="111111"/>
                </a:solidFill>
                <a:latin typeface="Arial"/>
              </a:rPr>
              <a:t>2.  The value has fallen by 17 per cent relative to the base year.</a:t>
            </a:r>
          </a:p>
          <a:p>
            <a:pPr algn="l">
              <a:spcAft>
                <a:spcPts val="700"/>
              </a:spcAft>
            </a:pPr>
            <a:r>
              <a:rPr sz="1600" b="1">
                <a:solidFill>
                  <a:srgbClr val="111111"/>
                </a:solidFill>
                <a:latin typeface="Arial"/>
              </a:rPr>
              <a:t>3.  Other things held constant. It matters because most extract data is collected over time, when other things are not constant.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LESSON 2.  USING DATA INSTEAD OF QUOTING IT</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Turn a figure from an extract into a chain of reasoning.</a:t>
            </a:r>
          </a:p>
          <a:p>
            <a:pPr algn="l">
              <a:spcAft>
                <a:spcPts val="700"/>
              </a:spcAft>
            </a:pPr>
            <a:r>
              <a:rPr sz="2000" b="0">
                <a:solidFill>
                  <a:srgbClr val="111111"/>
                </a:solidFill>
                <a:latin typeface="Arial"/>
              </a:rPr>
              <a:t>2.  Answer the lower tariff questions in a data response set.</a:t>
            </a:r>
          </a:p>
          <a:p>
            <a:pPr algn="l">
              <a:spcAft>
                <a:spcPts val="700"/>
              </a:spcAft>
            </a:pPr>
            <a:r>
              <a:rPr sz="2000" b="0">
                <a:solidFill>
                  <a:srgbClr val="111111"/>
                </a:solidFill>
                <a:latin typeface="Arial"/>
              </a:rPr>
              <a:t>3.  Explain why a calculated elasticity can be arithmetically right and economically meaningless.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2</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0">
                <a:solidFill>
                  <a:srgbClr val="111111"/>
                </a:solidFill>
                <a:latin typeface="Arial"/>
              </a:rPr>
              <a:t>1.  Name the six steps of the decoder.</a:t>
            </a:r>
          </a:p>
          <a:p>
            <a:pPr algn="l">
              <a:spcAft>
                <a:spcPts val="700"/>
              </a:spcAft>
            </a:pPr>
            <a:r>
              <a:rPr sz="2100" b="0">
                <a:solidFill>
                  <a:srgbClr val="111111"/>
                </a:solidFill>
                <a:latin typeface="Arial"/>
              </a:rPr>
              <a:t>2.  What is wrong with quoting the extract?</a:t>
            </a:r>
          </a:p>
          <a:p>
            <a:pPr algn="l">
              <a:spcAft>
                <a:spcPts val="700"/>
              </a:spcAft>
            </a:pPr>
            <a:r>
              <a:rPr sz="2100" b="0">
                <a:solidFill>
                  <a:srgbClr val="111111"/>
                </a:solidFill>
                <a:latin typeface="Arial"/>
              </a:rPr>
              <a:t>3.  Calculate the percentage change in installations from 36,000 to 63,000.</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2</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600" b="1">
                <a:solidFill>
                  <a:srgbClr val="111111"/>
                </a:solidFill>
                <a:latin typeface="Arial"/>
              </a:rPr>
              <a:t>1.  Read the questions first. Label every number. Mark direction and magnitude. Find the trap. Decide on a diagram. Find the number that decides the evaluative question.</a:t>
            </a:r>
          </a:p>
          <a:p>
            <a:pPr algn="l">
              <a:spcAft>
                <a:spcPts val="700"/>
              </a:spcAft>
            </a:pPr>
            <a:r>
              <a:rPr sz="1600" b="1">
                <a:solidFill>
                  <a:srgbClr val="111111"/>
                </a:solidFill>
                <a:latin typeface="Arial"/>
              </a:rPr>
              <a:t>2.  It moves a fact from one page to another. The mark is in what follows from it.</a:t>
            </a:r>
          </a:p>
          <a:p>
            <a:pPr algn="l">
              <a:spcAft>
                <a:spcPts val="700"/>
              </a:spcAft>
            </a:pPr>
            <a:r>
              <a:rPr sz="1600" b="1">
                <a:solidFill>
                  <a:srgbClr val="111111"/>
                </a:solidFill>
                <a:latin typeface="Arial"/>
              </a:rPr>
              <a:t>3.  27,000 divided by 36,000 x 100 = 75 per cent.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LESSON 3.  THE EVALUATIVE ANSWER, SENTENCE BY SENTENCE</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Identify which sentence in a strong answer carries the judgement.</a:t>
            </a:r>
          </a:p>
          <a:p>
            <a:pPr algn="l">
              <a:spcAft>
                <a:spcPts val="700"/>
              </a:spcAft>
            </a:pPr>
            <a:r>
              <a:rPr sz="2000" b="0">
                <a:solidFill>
                  <a:srgbClr val="111111"/>
                </a:solidFill>
                <a:latin typeface="Arial"/>
              </a:rPr>
              <a:t>2.  Explain why challenging the data earns more than accepting it.</a:t>
            </a:r>
          </a:p>
          <a:p>
            <a:pPr algn="l">
              <a:spcAft>
                <a:spcPts val="700"/>
              </a:spcAft>
            </a:pPr>
            <a:r>
              <a:rPr sz="2000" b="0">
                <a:solidFill>
                  <a:srgbClr val="111111"/>
                </a:solidFill>
                <a:latin typeface="Arial"/>
              </a:rPr>
              <a:t>3.  Improve a mid band answer by deleting, quantifying and adding a condition.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1. READ THE QUESTIONS BEFORE THE EXTRACT.</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Two minutes. You then read the extract looking for something, which is faster and more accurate than reading it cold and going back.</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3</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0">
                <a:solidFill>
                  <a:srgbClr val="111111"/>
                </a:solidFill>
                <a:latin typeface="Arial"/>
              </a:rPr>
              <a:t>1.  What does a condition sentence do at the end of an answer?</a:t>
            </a:r>
          </a:p>
          <a:p>
            <a:pPr algn="l">
              <a:spcAft>
                <a:spcPts val="700"/>
              </a:spcAft>
            </a:pPr>
            <a:r>
              <a:rPr sz="2100" b="0">
                <a:solidFill>
                  <a:srgbClr val="111111"/>
                </a:solidFill>
                <a:latin typeface="Arial"/>
              </a:rPr>
              <a:t>2.  Why is challenging a figure in the extract worth marks?</a:t>
            </a:r>
          </a:p>
          <a:p>
            <a:pPr algn="l">
              <a:spcAft>
                <a:spcPts val="700"/>
              </a:spcAft>
            </a:pPr>
            <a:r>
              <a:rPr sz="2100" b="0">
                <a:solidFill>
                  <a:srgbClr val="111111"/>
                </a:solidFill>
                <a:latin typeface="Arial"/>
              </a:rPr>
              <a:t>3.  What is wrong with ending on it depends?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3</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600" b="1">
                <a:solidFill>
                  <a:srgbClr val="111111"/>
                </a:solidFill>
                <a:latin typeface="Arial"/>
              </a:rPr>
              <a:t>1.  Names what would change the decision, which shows the judgement was reasoned rather than picked.</a:t>
            </a:r>
          </a:p>
          <a:p>
            <a:pPr algn="l">
              <a:spcAft>
                <a:spcPts val="700"/>
              </a:spcAft>
            </a:pPr>
            <a:r>
              <a:rPr sz="1600" b="1">
                <a:solidFill>
                  <a:srgbClr val="111111"/>
                </a:solidFill>
                <a:latin typeface="Arial"/>
              </a:rPr>
              <a:t>2.  Because the reliability of the evidence is part of the judgement, and almost nobody does it.</a:t>
            </a:r>
          </a:p>
          <a:p>
            <a:pPr algn="l">
              <a:spcAft>
                <a:spcPts val="700"/>
              </a:spcAft>
            </a:pPr>
            <a:r>
              <a:rPr sz="1600" b="1">
                <a:solidFill>
                  <a:srgbClr val="111111"/>
                </a:solidFill>
                <a:latin typeface="Arial"/>
              </a:rPr>
              <a:t>3.  No reading of the evidence is chosen and no condition is named, so nothing is resolved.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LESSON 4.  TIMED PRACTICE ON A SECOND EXTRACT</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Apply the decoder to an unseen extract under timed conditions.</a:t>
            </a:r>
          </a:p>
          <a:p>
            <a:pPr algn="l">
              <a:spcAft>
                <a:spcPts val="700"/>
              </a:spcAft>
            </a:pPr>
            <a:r>
              <a:rPr sz="2000" b="0">
                <a:solidFill>
                  <a:srgbClr val="111111"/>
                </a:solidFill>
                <a:latin typeface="Arial"/>
              </a:rPr>
              <a:t>2.  Write a full evaluative answer in the time available.</a:t>
            </a:r>
          </a:p>
          <a:p>
            <a:pPr algn="l">
              <a:spcAft>
                <a:spcPts val="700"/>
              </a:spcAft>
            </a:pPr>
            <a:r>
              <a:rPr sz="2000" b="0">
                <a:solidFill>
                  <a:srgbClr val="111111"/>
                </a:solidFill>
                <a:latin typeface="Arial"/>
              </a:rPr>
              <a:t>3.  Mark a peer's answer by objective and give one specific improvement.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4</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0">
                <a:solidFill>
                  <a:srgbClr val="111111"/>
                </a:solidFill>
                <a:latin typeface="Arial"/>
              </a:rPr>
              <a:t>1.  State the six steps of the decoder from memory.</a:t>
            </a:r>
          </a:p>
          <a:p>
            <a:pPr algn="l">
              <a:spcAft>
                <a:spcPts val="700"/>
              </a:spcAft>
            </a:pPr>
            <a:r>
              <a:rPr sz="2100" b="0">
                <a:solidFill>
                  <a:srgbClr val="111111"/>
                </a:solidFill>
                <a:latin typeface="Arial"/>
              </a:rPr>
              <a:t>2.  What should you do with a calculation you are not sure is valid?</a:t>
            </a:r>
          </a:p>
          <a:p>
            <a:pPr algn="l">
              <a:spcAft>
                <a:spcPts val="700"/>
              </a:spcAft>
            </a:pPr>
            <a:r>
              <a:rPr sz="2100" b="0">
                <a:solidFill>
                  <a:srgbClr val="111111"/>
                </a:solidFill>
                <a:latin typeface="Arial"/>
              </a:rPr>
              <a:t>3.  Where should the position appear in an evaluative answer?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4</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600" b="1">
                <a:solidFill>
                  <a:srgbClr val="111111"/>
                </a:solidFill>
                <a:latin typeface="Arial"/>
              </a:rPr>
              <a:t>1.  Read the questions first. Label every number. Direction and magnitude. Find the trap. Diagram or not. Find the deciding number.</a:t>
            </a:r>
          </a:p>
          <a:p>
            <a:pPr algn="l">
              <a:spcAft>
                <a:spcPts val="700"/>
              </a:spcAft>
            </a:pPr>
            <a:r>
              <a:rPr sz="1600" b="1">
                <a:solidFill>
                  <a:srgbClr val="111111"/>
                </a:solidFill>
                <a:latin typeface="Arial"/>
              </a:rPr>
              <a:t>2.  Do it, then say plainly why it may not be valid. That earns more than either omitting it or reporting it as fact.</a:t>
            </a:r>
          </a:p>
          <a:p>
            <a:pPr algn="l">
              <a:spcAft>
                <a:spcPts val="700"/>
              </a:spcAft>
            </a:pPr>
            <a:r>
              <a:rPr sz="1600" b="1">
                <a:solidFill>
                  <a:srgbClr val="111111"/>
                </a:solidFill>
                <a:latin typeface="Arial"/>
              </a:rPr>
              <a:t>3.  Early, then everything after it earns the right to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THESE SLIDES ARE EDITABLE</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1">
                <a:solidFill>
                  <a:srgbClr val="111111"/>
                </a:solidFill>
                <a:latin typeface="Arial"/>
              </a:rPr>
              <a:t>Nothing here is an image. Every slide is text you can change.</a:t>
            </a:r>
          </a:p>
          <a:p>
            <a:pPr algn="l">
              <a:spcAft>
                <a:spcPts val="700"/>
              </a:spcAft>
            </a:pPr>
            <a:r>
              <a:rPr sz="1800" b="0">
                <a:solidFill>
                  <a:srgbClr val="111111"/>
                </a:solidFill>
                <a:latin typeface="Arial"/>
              </a:rPr>
              <a:t>Swap the market for one your class knows. The decoder still works, because it describes how to read data rather than which market it is.</a:t>
            </a:r>
          </a:p>
          <a:p>
            <a:pPr algn="l">
              <a:spcAft>
                <a:spcPts val="700"/>
              </a:spcAft>
            </a:pPr>
            <a:r>
              <a:rPr sz="1800" b="0">
                <a:solidFill>
                  <a:srgbClr val="111111"/>
                </a:solidFill>
                <a:latin typeface="Arial"/>
              </a:rPr>
              <a:t>The Word file contains both extracts, every answer and every annotation as editable text.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Author: Sakari Laajoki, TBS Education Ltd Oy (company number 3614159-3)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2. LABEL EVERY NUMBER.</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Absolute or percentage. Level or change. Real or nominal. Index or actual. A stock at a point in time or a flow over a period. A large share of data response errors is a student treating one of these as another.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3. MARK DIRECTION AND MAGNITUDE IN THE MARGIN.</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Up or down, and by how much. Write the percentage next to the figure if the extract gives you the levels. This is where the calculation marks come from, and it takes seconds.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4. FIND THE TRAP.</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Ask what the extract wants you to conclude, then ask whether the data actually supports it. There is usually one figure placed to invite a wrong inference, and spotting it is worth more than any calculation on the paper.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5. DECIDE WHETHER THE QUESTION NEEDS A DIAGRAM.</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If the question is about a change in a market, a diagram usually helps. If it is about the size of an effect or a policy trade off, words and numbers usually serve better. Draw it only if you will then use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000" b="1">
                <a:solidFill>
                  <a:srgbClr val="FFFFFF"/>
                </a:solidFill>
                <a:latin typeface="Arial"/>
              </a:rPr>
              <a:t>6. FOR THE EVALUATIVE QUESTION, FIND THE NUMBER THAT DECIDES IT.</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Most evaluative questions in a data response turn on one figure, or on one comparison between two figures. Find it before you write, and build the answer around it.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decoder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COMMAND WORDS</a:t>
            </a:r>
          </a:p>
        </p:txBody>
      </p:sp>
      <p:sp>
        <p:nvSpPr>
          <p:cNvPr id="4" name="Rectangle 3"/>
          <p:cNvSpPr/>
          <p:nvPr/>
        </p:nvSpPr>
        <p:spPr>
          <a:xfrm>
            <a:off x="640080" y="1143000"/>
            <a:ext cx="10911535" cy="475488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297680"/>
          </a:xfrm>
          <a:prstGeom prst="rect">
            <a:avLst/>
          </a:prstGeom>
          <a:noFill/>
        </p:spPr>
        <p:txBody>
          <a:bodyPr wrap="square">
            <a:spAutoFit/>
          </a:bodyPr>
          <a:lstStyle/>
          <a:p>
            <a:pPr algn="l">
              <a:spcAft>
                <a:spcPts val="700"/>
              </a:spcAft>
            </a:pPr>
            <a:r>
              <a:rPr sz="1350" b="0">
                <a:solidFill>
                  <a:srgbClr val="111111"/>
                </a:solidFill>
                <a:latin typeface="Arial"/>
              </a:rPr>
              <a:t>Calculate.  Work it out and show the method.  Formula, substitution, answer, unit or percentage sign.</a:t>
            </a:r>
          </a:p>
          <a:p>
            <a:pPr algn="l">
              <a:spcAft>
                <a:spcPts val="700"/>
              </a:spcAft>
            </a:pPr>
            <a:r>
              <a:rPr sz="1350" b="0">
                <a:solidFill>
                  <a:srgbClr val="111111"/>
                </a:solidFill>
                <a:latin typeface="Arial"/>
              </a:rPr>
              <a:t>Explain.  Say why, and follow it through once.  A reason plus its consequence in this market.</a:t>
            </a:r>
          </a:p>
          <a:p>
            <a:pPr algn="l">
              <a:spcAft>
                <a:spcPts val="700"/>
              </a:spcAft>
            </a:pPr>
            <a:r>
              <a:rPr sz="1350" b="0">
                <a:solidFill>
                  <a:srgbClr val="111111"/>
                </a:solidFill>
                <a:latin typeface="Arial"/>
              </a:rPr>
              <a:t>Analyse.  Build the chain.  A longer sequence of consequences, using the data and a diagram where it helps.</a:t>
            </a:r>
          </a:p>
          <a:p>
            <a:pPr algn="l">
              <a:spcAft>
                <a:spcPts val="700"/>
              </a:spcAft>
            </a:pPr>
            <a:r>
              <a:rPr sz="1350" b="0">
                <a:solidFill>
                  <a:srgbClr val="111111"/>
                </a:solidFill>
                <a:latin typeface="Arial"/>
              </a:rPr>
              <a:t>Assess.  Weigh and reach a supported view.  Arguments each way, then a judgement resting on the data.</a:t>
            </a:r>
          </a:p>
          <a:p>
            <a:pPr algn="l">
              <a:spcAft>
                <a:spcPts val="700"/>
              </a:spcAft>
            </a:pPr>
            <a:r>
              <a:rPr sz="1350" b="0">
                <a:solidFill>
                  <a:srgbClr val="111111"/>
                </a:solidFill>
                <a:latin typeface="Arial"/>
              </a:rPr>
              <a:t>Evaluate.  The same, usually with more weight on the judgement.  A decision, the evidence behind it, and the condition that would change it.</a:t>
            </a:r>
          </a:p>
          <a:p>
            <a:pPr algn="l">
              <a:spcAft>
                <a:spcPts val="700"/>
              </a:spcAft>
            </a:pPr>
            <a:r>
              <a:rPr sz="1350" b="0">
                <a:solidFill>
                  <a:srgbClr val="111111"/>
                </a:solidFill>
                <a:latin typeface="Arial"/>
              </a:rPr>
              <a:t>To what extent.  Answer the extent, not just the question.  A degree, not a yes or no. Largely, partly, only under these conditions.</a:t>
            </a:r>
          </a:p>
          <a:p>
            <a:pPr algn="l">
              <a:spcAft>
                <a:spcPts val="700"/>
              </a:spcAft>
            </a:pPr>
            <a:r>
              <a:rPr sz="1350" b="0">
                <a:solidFill>
                  <a:srgbClr val="111111"/>
                </a:solidFill>
                <a:latin typeface="Arial"/>
              </a:rPr>
              <a:t>Comment on.  Interpret the data and say what it implies.  What the figures show, what they do not show, and what follows.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Three different jobs, three different shapes of answer.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